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47" r:id="rId3"/>
    <p:sldId id="436" r:id="rId4"/>
    <p:sldId id="437" r:id="rId5"/>
    <p:sldId id="438" r:id="rId6"/>
    <p:sldId id="439" r:id="rId7"/>
    <p:sldId id="440" r:id="rId8"/>
    <p:sldId id="441" r:id="rId9"/>
    <p:sldId id="442" r:id="rId10"/>
    <p:sldId id="432" r:id="rId11"/>
    <p:sldId id="444" r:id="rId12"/>
    <p:sldId id="445"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60"/>
  </p:normalViewPr>
  <p:slideViewPr>
    <p:cSldViewPr>
      <p:cViewPr varScale="1">
        <p:scale>
          <a:sx n="58" d="100"/>
          <a:sy n="58" d="100"/>
        </p:scale>
        <p:origin x="328"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995" y="0"/>
            <a:ext cx="1733330" cy="16001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783822" y="723901"/>
            <a:ext cx="10450635" cy="68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 MA KHÊ</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15: THƯ VIỆN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ĐẶNG THỊ MINH </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a:solidFill>
                  <a:srgbClr val="FF0066"/>
                </a:solidFill>
                <a:latin typeface="Times New Roman" pitchFamily="18" charset="0"/>
              </a:rPr>
              <a:t>3 A1 </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599169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00719" y="5960975"/>
            <a:ext cx="3609413" cy="257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 Box 14">
            <a:extLst>
              <a:ext uri="{FF2B5EF4-FFF2-40B4-BE49-F238E27FC236}">
                <a16:creationId xmlns:a16="http://schemas.microsoft.com/office/drawing/2014/main" id="{321D5F29-B5E1-720F-DA53-54BBE5CAC9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a16="http://schemas.microsoft.com/office/drawing/2014/main" id="{C1AA91D3-C569-AEFC-D937-F80CD2C0AA8B}"/>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id="{6D351738-1A8E-63D3-AAE9-1DE0DC12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a:extLst>
              <a:ext uri="{FF2B5EF4-FFF2-40B4-BE49-F238E27FC236}">
                <a16:creationId xmlns:a16="http://schemas.microsoft.com/office/drawing/2014/main" id="{EAA5175F-75D2-6C36-6F82-F78CB4774BD2}"/>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6" name="Picture 5">
            <a:extLst>
              <a:ext uri="{FF2B5EF4-FFF2-40B4-BE49-F238E27FC236}">
                <a16:creationId xmlns:a16="http://schemas.microsoft.com/office/drawing/2014/main" id="{81B8E144-36A1-27E2-CC62-9513F267A28C}"/>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42719" y="243939"/>
            <a:ext cx="7231468" cy="1022979"/>
            <a:chOff x="5154257" y="304898"/>
            <a:chExt cx="7109450" cy="1022979"/>
          </a:xfrm>
        </p:grpSpPr>
        <p:grpSp>
          <p:nvGrpSpPr>
            <p:cNvPr id="15" name="Group 14"/>
            <p:cNvGrpSpPr/>
            <p:nvPr/>
          </p:nvGrpSpPr>
          <p:grpSpPr>
            <a:xfrm>
              <a:off x="5154257" y="304898"/>
              <a:ext cx="7109450" cy="1022979"/>
              <a:chOff x="5154257" y="304898"/>
              <a:chExt cx="7109450" cy="1022979"/>
            </a:xfrm>
          </p:grpSpPr>
          <p:sp>
            <p:nvSpPr>
              <p:cNvPr id="17" name="TextBox 16"/>
              <p:cNvSpPr txBox="1"/>
              <p:nvPr/>
            </p:nvSpPr>
            <p:spPr>
              <a:xfrm>
                <a:off x="5154257" y="304898"/>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 Box 14">
            <a:extLst>
              <a:ext uri="{FF2B5EF4-FFF2-40B4-BE49-F238E27FC236}">
                <a16:creationId xmlns:a16="http://schemas.microsoft.com/office/drawing/2014/main" id="{C55280F0-E35A-B1AC-BC1C-333C698C2967}"/>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2" name="TextBox 21">
            <a:extLst>
              <a:ext uri="{FF2B5EF4-FFF2-40B4-BE49-F238E27FC236}">
                <a16:creationId xmlns:a16="http://schemas.microsoft.com/office/drawing/2014/main" id="{5E648FA8-D50F-195A-62F4-C97CE597AA5E}"/>
              </a:ext>
            </a:extLst>
          </p:cNvPr>
          <p:cNvSpPr txBox="1"/>
          <p:nvPr/>
        </p:nvSpPr>
        <p:spPr>
          <a:xfrm>
            <a:off x="864228" y="2590800"/>
            <a:ext cx="14648974" cy="6986528"/>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Mặt trời mới mọc ở đằng tây...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...Thiên hạ ngạc nhiên chuyện lạ này,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Ngơ ngác nhìn nhau và tự hỏi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“Thức dậy hay là ngủ nữa đây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Theo CHUYỆN LÀNG VĂN</a:t>
            </a:r>
          </a:p>
          <a:p>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65300"/>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Text Box 14">
            <a:extLst>
              <a:ext uri="{FF2B5EF4-FFF2-40B4-BE49-F238E27FC236}">
                <a16:creationId xmlns:a16="http://schemas.microsoft.com/office/drawing/2014/main" id="{A6D03E87-F065-4833-A501-CC1A6FD8CF3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5" name="Picture 24">
            <a:extLst>
              <a:ext uri="{FF2B5EF4-FFF2-40B4-BE49-F238E27FC236}">
                <a16:creationId xmlns:a16="http://schemas.microsoft.com/office/drawing/2014/main" id="{11D8F59D-6E13-56B5-441C-AAD880001C18}"/>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id="{247A7F61-F188-1EE3-84AF-F807401D7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a:extLst>
              <a:ext uri="{FF2B5EF4-FFF2-40B4-BE49-F238E27FC236}">
                <a16:creationId xmlns:a16="http://schemas.microsoft.com/office/drawing/2014/main" id="{EC52CD8C-F89E-975F-3DE7-15E21F6FDB29}"/>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a:extLst>
              <a:ext uri="{FF2B5EF4-FFF2-40B4-BE49-F238E27FC236}">
                <a16:creationId xmlns:a16="http://schemas.microsoft.com/office/drawing/2014/main" id="{50C7270A-EB62-E35F-FA87-2235B2E0A481}"/>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4250611621"/>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1619D-A9F3-8804-FE91-39627B36F147}"/>
              </a:ext>
            </a:extLst>
          </p:cNvPr>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Giới thiệu với bạn về nơi đọc sách mà em yêu thích.</a:t>
            </a:r>
            <a:endParaRPr lang="vi-VN"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F5E06E1F-9EBF-513A-01F0-E82B55F337B3}"/>
              </a:ext>
            </a:extLst>
          </p:cNvPr>
          <p:cNvSpPr txBox="1"/>
          <p:nvPr/>
        </p:nvSpPr>
        <p:spPr>
          <a:xfrm>
            <a:off x="6765268" y="682143"/>
            <a:ext cx="2608984" cy="584775"/>
          </a:xfrm>
          <a:prstGeom prst="rect">
            <a:avLst/>
          </a:prstGeom>
          <a:noFill/>
        </p:spPr>
        <p:txBody>
          <a:bodyPr wrap="none" rtlCol="0">
            <a:spAutoFit/>
          </a:bodyPr>
          <a:lstStyle/>
          <a:p>
            <a:r>
              <a:rPr lang="en-US" sz="3200" b="1" u="sng">
                <a:solidFill>
                  <a:srgbClr val="FF0066"/>
                </a:solidFill>
                <a:latin typeface="Times New Roman" pitchFamily="18" charset="0"/>
                <a:cs typeface="Times New Roman" pitchFamily="18" charset="0"/>
              </a:rPr>
              <a:t>TIẾNG VIỆT</a:t>
            </a:r>
          </a:p>
        </p:txBody>
      </p:sp>
      <p:sp>
        <p:nvSpPr>
          <p:cNvPr id="6" name="TextBox 5">
            <a:extLst>
              <a:ext uri="{FF2B5EF4-FFF2-40B4-BE49-F238E27FC236}">
                <a16:creationId xmlns:a16="http://schemas.microsoft.com/office/drawing/2014/main" id="{C768EC21-B45A-2015-6424-64CC95612447}"/>
              </a:ext>
            </a:extLst>
          </p:cNvPr>
          <p:cNvSpPr txBox="1"/>
          <p:nvPr/>
        </p:nvSpPr>
        <p:spPr>
          <a:xfrm>
            <a:off x="4617134" y="149573"/>
            <a:ext cx="7346883"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7" name="Rectangle 95">
            <a:extLst>
              <a:ext uri="{FF2B5EF4-FFF2-40B4-BE49-F238E27FC236}">
                <a16:creationId xmlns:a16="http://schemas.microsoft.com/office/drawing/2014/main" id="{3F892887-EEC5-3EFD-E8DE-0945AAD3A112}"/>
              </a:ext>
            </a:extLst>
          </p:cNvPr>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KHỞI ĐỘNG</a:t>
            </a:r>
          </a:p>
        </p:txBody>
      </p:sp>
      <p:sp>
        <p:nvSpPr>
          <p:cNvPr id="10" name="Rectangle 9">
            <a:extLst>
              <a:ext uri="{FF2B5EF4-FFF2-40B4-BE49-F238E27FC236}">
                <a16:creationId xmlns:a16="http://schemas.microsoft.com/office/drawing/2014/main" id="{D49AA1C2-81FC-90AD-D35E-B44267B2689D}"/>
              </a:ext>
            </a:extLst>
          </p:cNvPr>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itchFamily="18" charset="0"/>
                <a:cs typeface="Times New Roman" pitchFamily="18" charset="0"/>
              </a:rPr>
              <a:t>Cùng làm việc nhóm đôi</a:t>
            </a:r>
            <a:endParaRPr lang="vi-VN" sz="36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D435627F-AA53-D60C-4A30-B679884C2944}"/>
              </a:ext>
            </a:extLst>
          </p:cNvPr>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a:extLst>
              <a:ext uri="{FF2B5EF4-FFF2-40B4-BE49-F238E27FC236}">
                <a16:creationId xmlns:a16="http://schemas.microsoft.com/office/drawing/2014/main" id="{824B7F3D-90C0-5708-B0CA-EC6BF4E3BC83}"/>
              </a:ext>
            </a:extLst>
          </p:cNvPr>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a:extLst>
              <a:ext uri="{FF2B5EF4-FFF2-40B4-BE49-F238E27FC236}">
                <a16:creationId xmlns:a16="http://schemas.microsoft.com/office/drawing/2014/main" id="{7B2F4AF0-9BE8-5CA1-5252-84E394B64E50}"/>
              </a:ext>
            </a:extLst>
          </p:cNvPr>
          <p:cNvPicPr>
            <a:picLocks noChangeAspect="1"/>
          </p:cNvPicPr>
          <p:nvPr/>
        </p:nvPicPr>
        <p:blipFill>
          <a:blip r:embed="rId4"/>
          <a:stretch>
            <a:fillRect/>
          </a:stretch>
        </p:blipFill>
        <p:spPr>
          <a:xfrm>
            <a:off x="10765178" y="3644153"/>
            <a:ext cx="5105400" cy="4585447"/>
          </a:xfrm>
          <a:prstGeom prst="rect">
            <a:avLst/>
          </a:prstGeom>
        </p:spPr>
      </p:pic>
    </p:spTree>
    <p:extLst>
      <p:ext uri="{BB962C8B-B14F-4D97-AF65-F5344CB8AC3E}">
        <p14:creationId xmlns:p14="http://schemas.microsoft.com/office/powerpoint/2010/main" val="4109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3AD09E-7921-7B64-01C4-F46D982D96C9}"/>
              </a:ext>
            </a:extLst>
          </p:cNvPr>
          <p:cNvPicPr>
            <a:picLocks noChangeAspect="1"/>
          </p:cNvPicPr>
          <p:nvPr/>
        </p:nvPicPr>
        <p:blipFill>
          <a:blip r:embed="rId2"/>
          <a:stretch>
            <a:fillRect/>
          </a:stretch>
        </p:blipFill>
        <p:spPr>
          <a:xfrm>
            <a:off x="213519" y="152400"/>
            <a:ext cx="15849600" cy="8839199"/>
          </a:xfrm>
          <a:prstGeom prst="rect">
            <a:avLst/>
          </a:prstGeom>
        </p:spPr>
      </p:pic>
    </p:spTree>
    <p:extLst>
      <p:ext uri="{BB962C8B-B14F-4D97-AF65-F5344CB8AC3E}">
        <p14:creationId xmlns:p14="http://schemas.microsoft.com/office/powerpoint/2010/main" val="1780970014"/>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itchFamily="18" charset="0"/>
                <a:cs typeface="Times New Roman" pitchFamily="18" charset="0"/>
              </a:rPr>
              <a:t>      Đ</a:t>
            </a:r>
            <a:r>
              <a:rPr lang="vi-VN" sz="4000" b="1">
                <a:solidFill>
                  <a:srgbClr val="0000CC"/>
                </a:solidFill>
                <a:latin typeface="Times New Roman" pitchFamily="18" charset="0"/>
                <a:cs typeface="Times New Roman" pitchFamily="18" charset="0"/>
              </a:rPr>
              <a:t>ọc đúng các tiếng dễ phát âm sai</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Cách ngắt giọng ở những câu dài</a:t>
            </a:r>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Đọc diễn cảm lời của thầy hiệu trưởng.</a:t>
            </a:r>
            <a:endParaRPr lang="vi-VN" sz="4000" b="1" dirty="0" err="1">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itchFamily="18" charset="0"/>
                <a:cs typeface="Times New Roman" pitchFamily="18" charset="0"/>
              </a:rPr>
              <a:t>+ Đoạn 1: Từ đầu đến </a:t>
            </a:r>
            <a:r>
              <a:rPr lang="en-US" sz="4000" b="1" i="1">
                <a:solidFill>
                  <a:srgbClr val="0000CC"/>
                </a:solidFill>
                <a:latin typeface="Times New Roman" pitchFamily="18" charset="0"/>
                <a:cs typeface="Times New Roman" pitchFamily="18" charset="0"/>
              </a:rPr>
              <a:t>ngay tại đó nữa</a:t>
            </a:r>
            <a:r>
              <a:rPr lang="en-US" sz="4000" b="1">
                <a:solidFill>
                  <a:srgbClr val="0000CC"/>
                </a:solidFill>
                <a:latin typeface="Times New Roman" pitchFamily="18" charset="0"/>
                <a:cs typeface="Times New Roman" pitchFamily="18" charset="0"/>
              </a:rPr>
              <a:t>.</a:t>
            </a:r>
          </a:p>
          <a:p>
            <a:pPr>
              <a:spcBef>
                <a:spcPts val="600"/>
              </a:spcBef>
              <a:spcAft>
                <a:spcPts val="300"/>
              </a:spcAft>
            </a:pPr>
            <a:r>
              <a:rPr lang="en-US" sz="4000" b="1">
                <a:solidFill>
                  <a:srgbClr val="0000CC"/>
                </a:solidFill>
                <a:latin typeface="Times New Roman" pitchFamily="18" charset="0"/>
                <a:cs typeface="Times New Roman" pitchFamily="18" charset="0"/>
              </a:rPr>
              <a:t>+ Đoạn 2: Tiếp theo cho đến </a:t>
            </a:r>
            <a:r>
              <a:rPr lang="en-US" sz="4000" b="1" i="1">
                <a:solidFill>
                  <a:srgbClr val="0000CC"/>
                </a:solidFill>
                <a:latin typeface="Times New Roman" pitchFamily="18" charset="0"/>
                <a:cs typeface="Times New Roman" pitchFamily="18" charset="0"/>
              </a:rPr>
              <a:t>thật nhiều sách vào.</a:t>
            </a:r>
          </a:p>
          <a:p>
            <a:pPr>
              <a:spcBef>
                <a:spcPts val="600"/>
              </a:spcBef>
              <a:spcAft>
                <a:spcPts val="300"/>
              </a:spcAft>
            </a:pPr>
            <a:r>
              <a:rPr lang="en-US" sz="4000" b="1">
                <a:solidFill>
                  <a:srgbClr val="0000CC"/>
                </a:solidFill>
                <a:latin typeface="Times New Roman" pitchFamily="18" charset="0"/>
                <a:cs typeface="Times New Roman" pitchFamily="18" charset="0"/>
              </a:rPr>
              <a:t>+ Đoạn 3:  Còn lại.</a:t>
            </a:r>
            <a:endParaRPr lang="en-US"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28792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Th</a:t>
            </a:r>
            <a:r>
              <a:rPr lang="en-US" sz="4000" b="1">
                <a:solidFill>
                  <a:srgbClr val="FF0000"/>
                </a:solidFill>
                <a:latin typeface="Times New Roman" pitchFamily="18" charset="0"/>
                <a:cs typeface="Times New Roman" pitchFamily="18" charset="0"/>
              </a:rPr>
              <a:t>oải</a:t>
            </a:r>
            <a:r>
              <a:rPr lang="en-US" sz="4000" b="1">
                <a:solidFill>
                  <a:srgbClr val="0000FF"/>
                </a:solidFill>
                <a:latin typeface="Times New Roman" pitchFamily="18" charset="0"/>
                <a:cs typeface="Times New Roman" pitchFamily="18" charset="0"/>
              </a:rPr>
              <a:t> mái </a:t>
            </a:r>
            <a:endParaRPr lang="en-US" sz="4000" b="1" dirty="0">
              <a:solidFill>
                <a:srgbClr val="0000FF"/>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4797814" y="3009438"/>
            <a:ext cx="1951342"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ớp học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6842919" y="2984255"/>
            <a:ext cx="18288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a:t>
            </a:r>
            <a:r>
              <a:rPr lang="en-US" sz="4000" b="1">
                <a:solidFill>
                  <a:srgbClr val="0000CC"/>
                </a:solidFill>
                <a:latin typeface="Times New Roman" pitchFamily="18" charset="0"/>
                <a:cs typeface="Times New Roman" pitchFamily="18" charset="0"/>
              </a:rPr>
              <a:t>ôi </a:t>
            </a:r>
            <a:r>
              <a:rPr lang="en-US" sz="4000" b="1">
                <a:solidFill>
                  <a:srgbClr val="FF0000"/>
                </a:solidFill>
                <a:latin typeface="Times New Roman" pitchFamily="18" charset="0"/>
                <a:cs typeface="Times New Roman" pitchFamily="18" charset="0"/>
              </a:rPr>
              <a:t>n</a:t>
            </a:r>
            <a:r>
              <a:rPr lang="en-US" sz="4000" b="1">
                <a:solidFill>
                  <a:srgbClr val="0000CC"/>
                </a:solidFill>
                <a:latin typeface="Times New Roman" pitchFamily="18" charset="0"/>
                <a:cs typeface="Times New Roman" pitchFamily="18" charset="0"/>
              </a:rPr>
              <a:t>ổi</a:t>
            </a:r>
            <a:endParaRPr lang="en-US" sz="4000" b="1" dirty="0">
              <a:solidFill>
                <a:srgbClr val="FF0000"/>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566319" y="1266918"/>
            <a:ext cx="9220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LỜI GIẢI TOÁN ĐẶC BIỆT</a:t>
            </a:r>
          </a:p>
        </p:txBody>
      </p:sp>
      <p:sp>
        <p:nvSpPr>
          <p:cNvPr id="19" name="Rectangle 18">
            <a:extLst>
              <a:ext uri="{FF2B5EF4-FFF2-40B4-BE49-F238E27FC236}">
                <a16:creationId xmlns:a16="http://schemas.microsoft.com/office/drawing/2014/main" id="{4E9B42E3-102F-AA80-68C5-969E5564EEF2}"/>
              </a:ext>
            </a:extLst>
          </p:cNvPr>
          <p:cNvSpPr/>
          <p:nvPr/>
        </p:nvSpPr>
        <p:spPr>
          <a:xfrm>
            <a:off x="8767267" y="2973641"/>
            <a:ext cx="21142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a:t>
            </a:r>
            <a:r>
              <a:rPr lang="en-US" sz="4000" b="1">
                <a:solidFill>
                  <a:srgbClr val="FF0000"/>
                </a:solidFill>
                <a:latin typeface="Times New Roman" pitchFamily="18" charset="0"/>
                <a:cs typeface="Times New Roman" pitchFamily="18" charset="0"/>
              </a:rPr>
              <a:t>ột</a:t>
            </a:r>
            <a:r>
              <a:rPr lang="en-US" sz="4000" b="1">
                <a:solidFill>
                  <a:srgbClr val="0000CC"/>
                </a:solidFill>
                <a:latin typeface="Times New Roman" pitchFamily="18" charset="0"/>
                <a:cs typeface="Times New Roman" pitchFamily="18" charset="0"/>
              </a:rPr>
              <a:t> nửa</a:t>
            </a:r>
            <a:endParaRPr lang="en-US" sz="4000" b="1" dirty="0">
              <a:solidFill>
                <a:srgbClr val="FF000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B488C48F-C046-CA91-896D-C41021DC05D9}"/>
              </a:ext>
            </a:extLst>
          </p:cNvPr>
          <p:cNvSpPr/>
          <p:nvPr/>
        </p:nvSpPr>
        <p:spPr>
          <a:xfrm>
            <a:off x="11056114" y="2953388"/>
            <a:ext cx="30480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q</a:t>
            </a:r>
            <a:r>
              <a:rPr lang="en-US" sz="4000" b="1">
                <a:solidFill>
                  <a:srgbClr val="FF0000"/>
                </a:solidFill>
                <a:latin typeface="Times New Roman" pitchFamily="18" charset="0"/>
                <a:cs typeface="Times New Roman" pitchFamily="18" charset="0"/>
              </a:rPr>
              <a:t>uang</a:t>
            </a:r>
            <a:r>
              <a:rPr lang="en-US" sz="4000" b="1">
                <a:solidFill>
                  <a:srgbClr val="0000CC"/>
                </a:solidFill>
                <a:latin typeface="Times New Roman" pitchFamily="18" charset="0"/>
                <a:cs typeface="Times New Roman" pitchFamily="18" charset="0"/>
              </a:rPr>
              <a:t> cảnh</a:t>
            </a:r>
            <a:endParaRPr lang="en-US" sz="4000" b="1"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1450F87F-0A49-BFE4-FBE0-E3D36FB2F0A4}"/>
              </a:ext>
            </a:extLst>
          </p:cNvPr>
          <p:cNvSpPr/>
          <p:nvPr/>
        </p:nvSpPr>
        <p:spPr>
          <a:xfrm>
            <a:off x="1164566" y="4457181"/>
            <a:ext cx="14048298" cy="1938992"/>
          </a:xfrm>
          <a:prstGeom prst="rect">
            <a:avLst/>
          </a:prstGeom>
        </p:spPr>
        <p:txBody>
          <a:bodyPr wrap="square">
            <a:spAutoFit/>
          </a:bodyPr>
          <a:lstStyle/>
          <a:p>
            <a:pPr indent="914400" algn="just"/>
            <a:r>
              <a:rPr lang="vi-VN" sz="4000" b="1" dirty="0">
                <a:solidFill>
                  <a:srgbClr val="0000CC"/>
                </a:solidFill>
                <a:latin typeface="Times New Roman" pitchFamily="18" charset="0"/>
                <a:cs typeface="Times New Roman" pitchFamily="18" charset="0"/>
              </a:rPr>
              <a:t>Quang cảnh thư viện lúc này</a:t>
            </a:r>
            <a:r>
              <a:rPr lang="vi-VN" sz="4000" b="1" dirty="0">
                <a:solidFill>
                  <a:srgbClr val="FF0000"/>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 hệt như một toa tàu điện đông đúc</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với những hành khách đứng ngồi để đọc</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quang cảnh trông thật ngộ</a:t>
            </a:r>
            <a:r>
              <a:rPr lang="en-US" sz="4000" b="1" dirty="0">
                <a:solidFill>
                  <a:srgbClr val="0000CC"/>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9084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1: Đến trường sau kì nghỉ, các bạn học sinh đã phát hiện ra điều gì tuyệt vời?</a:t>
            </a:r>
            <a:endParaRPr lang="vi-VN"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đã phát hiện ra một căn phòng mới đã biến thành thư viện.</a:t>
            </a:r>
            <a:endParaRPr lang="en-US" sz="3600" b="1" dirty="0">
              <a:solidFill>
                <a:srgbClr val="0000FF"/>
              </a:solidFill>
              <a:latin typeface="Times New Roman" pitchFamily="18" charset="0"/>
              <a:cs typeface="Times New Roman"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a:t>
            </a:r>
            <a:r>
              <a:rPr lang="vi-VN" sz="3600" b="1">
                <a:solidFill>
                  <a:srgbClr val="FF0000"/>
                </a:solidFill>
                <a:latin typeface="Times New Roman" pitchFamily="18" charset="0"/>
                <a:cs typeface="Times New Roman" pitchFamily="18" charset="0"/>
              </a:rPr>
              <a:t>Thầy hiệu trưởng đã dặn các bạn học sinh đã làm được những điều gì?</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Thầy hiệu trưởng dặn các bạn học sinh thoải mái vào thư viện, mượn sách về đọc và trả lại, mang sách của mình đến thu viện, có thể đọc bất kì quyển nào.</a:t>
            </a:r>
            <a:endParaRPr lang="en-US" sz="3600" b="1" dirty="0">
              <a:solidFill>
                <a:srgbClr val="0000CC"/>
              </a:solidFill>
              <a:latin typeface="Times New Roman" pitchFamily="18" charset="0"/>
              <a:cs typeface="Times New Roman" pitchFamily="18" charset="0"/>
            </a:endParaRPr>
          </a:p>
        </p:txBody>
      </p:sp>
      <p:sp>
        <p:nvSpPr>
          <p:cNvPr id="35" name="Text Box 14">
            <a:extLst>
              <a:ext uri="{FF2B5EF4-FFF2-40B4-BE49-F238E27FC236}">
                <a16:creationId xmlns:a16="http://schemas.microsoft.com/office/drawing/2014/main" id="{F0626E4D-8A93-FF7D-6197-B19BA729E8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6" name="Rectangle 35">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2785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3: Vì sao bạn nhỏ thấy quang cảnh thư viện trông giống như một toa tàu đông đúc?</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69552" y="4030764"/>
            <a:ext cx="10210801" cy="1200329"/>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Vì có người đứng, người ngồi để đọc sách, giống như những hành khách đứng ngồi trên tàu điện.</a:t>
            </a:r>
            <a:endParaRPr lang="en-US" sz="3600" b="1" dirty="0">
              <a:solidFill>
                <a:srgbClr val="0000FF"/>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id="{B846CECA-D0B9-C682-07A6-7EF06C0C137F}"/>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0" name="Rectangle 39">
            <a:extLst>
              <a:ext uri="{FF2B5EF4-FFF2-40B4-BE49-F238E27FC236}">
                <a16:creationId xmlns:a16="http://schemas.microsoft.com/office/drawing/2014/main" id="{6D7A8B3B-9D48-EE64-621A-80C8CBC32559}"/>
              </a:ext>
            </a:extLst>
          </p:cNvPr>
          <p:cNvSpPr/>
          <p:nvPr/>
        </p:nvSpPr>
        <p:spPr>
          <a:xfrm>
            <a:off x="5664213" y="53340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4: Các bạn Hs cảm thấy như thế nào khi có thư viện mới?</a:t>
            </a:r>
            <a:endParaRPr lang="en-US" sz="3600" b="1" dirty="0">
              <a:solidFill>
                <a:srgbClr val="FF0000"/>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3D697C41-3E2A-E30C-10E0-BB948B74C74F}"/>
              </a:ext>
            </a:extLst>
          </p:cNvPr>
          <p:cNvSpPr/>
          <p:nvPr/>
        </p:nvSpPr>
        <p:spPr>
          <a:xfrm>
            <a:off x="5647840" y="6534329"/>
            <a:ext cx="10210801"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itchFamily="18" charset="0"/>
              <a:cs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25847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5: Nói về thư viện mà em ước mơ?</a:t>
            </a:r>
            <a:endParaRPr lang="en-US" sz="3600" b="1" dirty="0">
              <a:solidFill>
                <a:srgbClr val="FF0000"/>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id="{B6CB3E77-5A2B-2C1F-D687-755A6E6A6E82}"/>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a:extLst>
              <a:ext uri="{FF2B5EF4-FFF2-40B4-BE49-F238E27FC236}">
                <a16:creationId xmlns:a16="http://schemas.microsoft.com/office/drawing/2014/main" id="{0F131BEC-5D65-3D5F-3620-C9203131B36B}"/>
              </a:ext>
            </a:extLst>
          </p:cNvPr>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Gợi ý: </a:t>
            </a:r>
          </a:p>
          <a:p>
            <a:pPr algn="just"/>
            <a:r>
              <a:rPr lang="en-US" sz="3600" b="1">
                <a:solidFill>
                  <a:srgbClr val="0000CC"/>
                </a:solidFill>
                <a:latin typeface="Times New Roman" pitchFamily="18" charset="0"/>
                <a:cs typeface="Times New Roman" pitchFamily="18" charset="0"/>
              </a:rPr>
              <a:t>  - Thư viện nằm ở đâu?</a:t>
            </a:r>
          </a:p>
          <a:p>
            <a:pPr algn="just"/>
            <a:r>
              <a:rPr lang="en-US" sz="3600" b="1">
                <a:solidFill>
                  <a:srgbClr val="0000CC"/>
                </a:solidFill>
                <a:latin typeface="Times New Roman" pitchFamily="18" charset="0"/>
                <a:cs typeface="Times New Roman" pitchFamily="18" charset="0"/>
              </a:rPr>
              <a:t>  - Thư viện trông như thế nào?</a:t>
            </a:r>
          </a:p>
          <a:p>
            <a:pPr algn="just"/>
            <a:r>
              <a:rPr lang="en-US" sz="3600" b="1">
                <a:solidFill>
                  <a:srgbClr val="0000CC"/>
                </a:solidFill>
                <a:latin typeface="Times New Roman" pitchFamily="18" charset="0"/>
                <a:cs typeface="Times New Roman" pitchFamily="18" charset="0"/>
              </a:rPr>
              <a:t>  - Thư viện có  những loại sách gì?</a:t>
            </a:r>
          </a:p>
          <a:p>
            <a:pPr algn="just"/>
            <a:r>
              <a:rPr lang="en-US" sz="3600" b="1">
                <a:solidFill>
                  <a:srgbClr val="0000CC"/>
                </a:solidFill>
                <a:latin typeface="Times New Roman" pitchFamily="18" charset="0"/>
                <a:cs typeface="Times New Roman"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64922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231468" cy="1117345"/>
            <a:chOff x="4539228" y="210532"/>
            <a:chExt cx="7109450" cy="1117345"/>
          </a:xfrm>
        </p:grpSpPr>
        <p:grpSp>
          <p:nvGrpSpPr>
            <p:cNvPr id="15" name="Group 14"/>
            <p:cNvGrpSpPr/>
            <p:nvPr/>
          </p:nvGrpSpPr>
          <p:grpSpPr>
            <a:xfrm>
              <a:off x="4539228" y="210532"/>
              <a:ext cx="7109450" cy="1117345"/>
              <a:chOff x="4539228" y="210532"/>
              <a:chExt cx="7109450" cy="1117345"/>
            </a:xfrm>
          </p:grpSpPr>
          <p:sp>
            <p:nvSpPr>
              <p:cNvPr id="17" name="TextBox 16"/>
              <p:cNvSpPr txBox="1"/>
              <p:nvPr/>
            </p:nvSpPr>
            <p:spPr>
              <a:xfrm>
                <a:off x="4539228" y="210532"/>
                <a:ext cx="7109450"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 năm ngày 24  tháng 10 năm 2024</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Bài văn cho biết </a:t>
              </a:r>
              <a:r>
                <a:rPr lang="vi-VN" sz="3600" b="1">
                  <a:solidFill>
                    <a:srgbClr val="FF0000"/>
                  </a:solidFill>
                  <a:latin typeface="Times New Roman" pitchFamily="18" charset="0"/>
                  <a:cs typeface="Times New Roman"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itchFamily="18" charset="0"/>
                <a:cs typeface="Times New Roman" pitchFamily="18" charset="0"/>
              </a:endParaRPr>
            </a:p>
          </p:txBody>
        </p:sp>
      </p:grpSp>
      <p:sp>
        <p:nvSpPr>
          <p:cNvPr id="35" name="Text Box 14">
            <a:extLst>
              <a:ext uri="{FF2B5EF4-FFF2-40B4-BE49-F238E27FC236}">
                <a16:creationId xmlns:a16="http://schemas.microsoft.com/office/drawing/2014/main" id="{DE0E0705-5F66-4C9B-C699-298F744C5963}"/>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1979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9728</TotalTime>
  <Words>1106</Words>
  <Application>Microsoft Office PowerPoint</Application>
  <PresentationFormat>Custom</PresentationFormat>
  <Paragraphs>115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LANH IT</cp:lastModifiedBy>
  <cp:revision>1055</cp:revision>
  <dcterms:created xsi:type="dcterms:W3CDTF">2008-09-09T22:52:10Z</dcterms:created>
  <dcterms:modified xsi:type="dcterms:W3CDTF">2024-12-02T08:01:05Z</dcterms:modified>
</cp:coreProperties>
</file>