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9" r:id="rId3"/>
    <p:sldId id="291" r:id="rId4"/>
    <p:sldId id="292" r:id="rId5"/>
    <p:sldId id="294" r:id="rId6"/>
    <p:sldId id="293" r:id="rId7"/>
    <p:sldId id="273" r:id="rId8"/>
    <p:sldId id="295" r:id="rId9"/>
    <p:sldId id="258" r:id="rId10"/>
    <p:sldId id="260" r:id="rId11"/>
    <p:sldId id="277" r:id="rId12"/>
    <p:sldId id="261" r:id="rId13"/>
    <p:sldId id="263" r:id="rId14"/>
    <p:sldId id="298" r:id="rId15"/>
    <p:sldId id="296" r:id="rId16"/>
    <p:sldId id="297" r:id="rId17"/>
    <p:sldId id="278" r:id="rId18"/>
    <p:sldId id="264" r:id="rId19"/>
    <p:sldId id="299" r:id="rId20"/>
    <p:sldId id="266" r:id="rId21"/>
    <p:sldId id="267" r:id="rId22"/>
    <p:sldId id="282" r:id="rId23"/>
    <p:sldId id="287" r:id="rId24"/>
    <p:sldId id="270" r:id="rId25"/>
    <p:sldId id="300"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465" autoAdjust="0"/>
  </p:normalViewPr>
  <p:slideViewPr>
    <p:cSldViewPr>
      <p:cViewPr varScale="1">
        <p:scale>
          <a:sx n="120" d="100"/>
          <a:sy n="120" d="100"/>
        </p:scale>
        <p:origin x="140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GV dẫn</a:t>
            </a:r>
            <a:r>
              <a:rPr lang="en-US" baseline="0"/>
              <a:t> dắt vào bài luôn nhé!</a:t>
            </a:r>
          </a:p>
          <a:p>
            <a:r>
              <a:rPr lang="en-US"/>
              <a:t> Bài</a:t>
            </a:r>
            <a:r>
              <a:rPr lang="en-US" baseline="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1/24/22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072592" y="2783096"/>
            <a:ext cx="4917644" cy="706389"/>
            <a:chOff x="2236549" y="2727523"/>
            <a:chExt cx="4917644" cy="706389"/>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LOÀI CHIM CỦA BIỂN CẢ</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5" name="文本框 94"/>
            <p:cNvSpPr txBox="1"/>
            <p:nvPr/>
          </p:nvSpPr>
          <p:spPr>
            <a:xfrm>
              <a:off x="2237744" y="2746573"/>
              <a:ext cx="4872801" cy="687339"/>
            </a:xfrm>
            <a:prstGeom prst="rect">
              <a:avLst/>
            </a:prstGeom>
            <a:noFill/>
          </p:spPr>
          <p:txBody>
            <a:bodyPr wrap="none" rtlCol="0">
              <a:prstTxWarp prst="textDoubleWave1">
                <a:avLst/>
              </a:prstTxWarp>
              <a:spAutoFit/>
            </a:bodyPr>
            <a:lstStyle/>
            <a:p>
              <a:r>
                <a:rPr lang="en-US" altLang="zh-CN"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LOÀI CHIM CỦA BIẾN CẢ</a:t>
              </a:r>
              <a:endParaRPr lang="zh-CN" altLang="en-US"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236549" y="2743107"/>
              <a:ext cx="4872801" cy="687339"/>
            </a:xfrm>
            <a:prstGeom prst="rect">
              <a:avLst/>
            </a:prstGeom>
            <a:noFill/>
          </p:spPr>
          <p:txBody>
            <a:bodyPr wrap="none" rtlCol="0">
              <a:prstTxWarp prst="textDoubleWave1">
                <a:avLst/>
              </a:prstTxWarp>
              <a:spAutoFit/>
            </a:bodyPr>
            <a:lstStyle/>
            <a:p>
              <a:r>
                <a:rPr lang="en-US" altLang="zh-CN"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LOÀI CHIM CỦA BIỂN CẢ</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809810" y="1610151"/>
            <a:ext cx="1507885" cy="955919"/>
            <a:chOff x="3282361" y="1815065"/>
            <a:chExt cx="1507885" cy="955919"/>
          </a:xfrm>
        </p:grpSpPr>
        <p:sp>
          <p:nvSpPr>
            <p:cNvPr id="94" name="矩形 93"/>
            <p:cNvSpPr/>
            <p:nvPr/>
          </p:nvSpPr>
          <p:spPr>
            <a:xfrm>
              <a:off x="3295926" y="1815065"/>
              <a:ext cx="1494320"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2431"/>
              <a:ext cx="1494320"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2361" y="1847654"/>
              <a:ext cx="1494320" cy="923330"/>
            </a:xfrm>
            <a:prstGeom prst="rect">
              <a:avLst/>
            </a:prstGeom>
          </p:spPr>
          <p:txBody>
            <a:bodyPr wrap="none">
              <a:spAutoFit/>
            </a:bodyPr>
            <a:lstStyle/>
            <a:p>
              <a:pPr algn="l"/>
              <a:r>
                <a:rPr lang="en-US" altLang="zh-CN" sz="5400" b="1" dirty="0"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7690592" y="53569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par>
                                <p:cTn id="60" presetID="53" presetClass="entr" presetSubtype="16" fill="hold" nodeType="withEffect">
                                  <p:stCondLst>
                                    <p:cond delay="30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1000" fill="hold"/>
                                        <p:tgtEl>
                                          <p:spTgt spid="99"/>
                                        </p:tgtEl>
                                        <p:attrNameLst>
                                          <p:attrName>ppt_w</p:attrName>
                                        </p:attrNameLst>
                                      </p:cBhvr>
                                      <p:tavLst>
                                        <p:tav tm="0">
                                          <p:val>
                                            <p:fltVal val="0"/>
                                          </p:val>
                                        </p:tav>
                                        <p:tav tm="100000">
                                          <p:val>
                                            <p:strVal val="#ppt_w"/>
                                          </p:val>
                                        </p:tav>
                                      </p:tavLst>
                                    </p:anim>
                                    <p:anim calcmode="lin" valueType="num">
                                      <p:cBhvr>
                                        <p:cTn id="63" dur="1000" fill="hold"/>
                                        <p:tgtEl>
                                          <p:spTgt spid="99"/>
                                        </p:tgtEl>
                                        <p:attrNameLst>
                                          <p:attrName>ppt_h</p:attrName>
                                        </p:attrNameLst>
                                      </p:cBhvr>
                                      <p:tavLst>
                                        <p:tav tm="0">
                                          <p:val>
                                            <p:fltVal val="0"/>
                                          </p:val>
                                        </p:tav>
                                        <p:tav tm="100000">
                                          <p:val>
                                            <p:strVal val="#ppt_h"/>
                                          </p:val>
                                        </p:tav>
                                      </p:tavLst>
                                    </p:anim>
                                    <p:animEffect transition="in" filter="fade">
                                      <p:cBhvr>
                                        <p:cTn id="64" dur="1000"/>
                                        <p:tgtEl>
                                          <p:spTgt spid="99"/>
                                        </p:tgtEl>
                                      </p:cBhvr>
                                    </p:animEffect>
                                  </p:childTnLst>
                                </p:cTn>
                              </p:par>
                              <p:par>
                                <p:cTn id="65" presetID="53" presetClass="entr" presetSubtype="16" fill="hold" nodeType="withEffect">
                                  <p:stCondLst>
                                    <p:cond delay="300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1000" fill="hold"/>
                                        <p:tgtEl>
                                          <p:spTgt spid="100"/>
                                        </p:tgtEl>
                                        <p:attrNameLst>
                                          <p:attrName>ppt_w</p:attrName>
                                        </p:attrNameLst>
                                      </p:cBhvr>
                                      <p:tavLst>
                                        <p:tav tm="0">
                                          <p:val>
                                            <p:fltVal val="0"/>
                                          </p:val>
                                        </p:tav>
                                        <p:tav tm="100000">
                                          <p:val>
                                            <p:strVal val="#ppt_w"/>
                                          </p:val>
                                        </p:tav>
                                      </p:tavLst>
                                    </p:anim>
                                    <p:anim calcmode="lin" valueType="num">
                                      <p:cBhvr>
                                        <p:cTn id="68" dur="1000" fill="hold"/>
                                        <p:tgtEl>
                                          <p:spTgt spid="100"/>
                                        </p:tgtEl>
                                        <p:attrNameLst>
                                          <p:attrName>ppt_h</p:attrName>
                                        </p:attrNameLst>
                                      </p:cBhvr>
                                      <p:tavLst>
                                        <p:tav tm="0">
                                          <p:val>
                                            <p:fltVal val="0"/>
                                          </p:val>
                                        </p:tav>
                                        <p:tav tm="100000">
                                          <p:val>
                                            <p:strVal val="#ppt_h"/>
                                          </p:val>
                                        </p:tav>
                                      </p:tavLst>
                                    </p:anim>
                                    <p:animEffect transition="in" filter="fade">
                                      <p:cBhvr>
                                        <p:cTn id="69" dur="1000"/>
                                        <p:tgtEl>
                                          <p:spTgt spid="100"/>
                                        </p:tgtEl>
                                      </p:cBhvr>
                                    </p:animEffect>
                                  </p:childTnLst>
                                </p:cTn>
                              </p:par>
                              <p:par>
                                <p:cTn id="70" presetID="14" presetClass="entr" presetSubtype="5" fill="hold" nodeType="withEffect">
                                  <p:stCondLst>
                                    <p:cond delay="3000"/>
                                  </p:stCondLst>
                                  <p:childTnLst>
                                    <p:set>
                                      <p:cBhvr>
                                        <p:cTn id="71" dur="1" fill="hold">
                                          <p:stCondLst>
                                            <p:cond delay="0"/>
                                          </p:stCondLst>
                                        </p:cTn>
                                        <p:tgtEl>
                                          <p:spTgt spid="99"/>
                                        </p:tgtEl>
                                        <p:attrNameLst>
                                          <p:attrName>style.visibility</p:attrName>
                                        </p:attrNameLst>
                                      </p:cBhvr>
                                      <p:to>
                                        <p:strVal val="visible"/>
                                      </p:to>
                                    </p:set>
                                    <p:animEffect transition="in" filter="randombar(vertical)">
                                      <p:cBhvr>
                                        <p:cTn id="72" dur="1500"/>
                                        <p:tgtEl>
                                          <p:spTgt spid="99"/>
                                        </p:tgtEl>
                                      </p:cBhvr>
                                    </p:animEffect>
                                  </p:childTnLst>
                                </p:cTn>
                              </p:par>
                              <p:par>
                                <p:cTn id="73" presetID="14" presetClass="entr" presetSubtype="5" fill="hold" nodeType="withEffect">
                                  <p:stCondLst>
                                    <p:cond delay="3000"/>
                                  </p:stCondLst>
                                  <p:childTnLst>
                                    <p:set>
                                      <p:cBhvr>
                                        <p:cTn id="74" dur="1" fill="hold">
                                          <p:stCondLst>
                                            <p:cond delay="0"/>
                                          </p:stCondLst>
                                        </p:cTn>
                                        <p:tgtEl>
                                          <p:spTgt spid="100"/>
                                        </p:tgtEl>
                                        <p:attrNameLst>
                                          <p:attrName>style.visibility</p:attrName>
                                        </p:attrNameLst>
                                      </p:cBhvr>
                                      <p:to>
                                        <p:strVal val="visible"/>
                                      </p:to>
                                    </p:set>
                                    <p:animEffect transition="in" filter="randombar(vertical)">
                                      <p:cBhvr>
                                        <p:cTn id="75" dur="1500"/>
                                        <p:tgtEl>
                                          <p:spTgt spid="100"/>
                                        </p:tgtEl>
                                      </p:cBhvr>
                                    </p:animEffect>
                                  </p:childTnLst>
                                </p:cTn>
                              </p:par>
                              <p:par>
                                <p:cTn id="76" presetID="37" presetClass="entr" presetSubtype="0" fill="hold" nodeType="withEffect">
                                  <p:stCondLst>
                                    <p:cond delay="300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750"/>
                                        <p:tgtEl>
                                          <p:spTgt spid="99"/>
                                        </p:tgtEl>
                                      </p:cBhvr>
                                    </p:animEffect>
                                    <p:anim calcmode="lin" valueType="num">
                                      <p:cBhvr>
                                        <p:cTn id="79" dur="750" fill="hold"/>
                                        <p:tgtEl>
                                          <p:spTgt spid="99"/>
                                        </p:tgtEl>
                                        <p:attrNameLst>
                                          <p:attrName>ppt_x</p:attrName>
                                        </p:attrNameLst>
                                      </p:cBhvr>
                                      <p:tavLst>
                                        <p:tav tm="0">
                                          <p:val>
                                            <p:strVal val="#ppt_x"/>
                                          </p:val>
                                        </p:tav>
                                        <p:tav tm="100000">
                                          <p:val>
                                            <p:strVal val="#ppt_x"/>
                                          </p:val>
                                        </p:tav>
                                      </p:tavLst>
                                    </p:anim>
                                    <p:anim calcmode="lin" valueType="num">
                                      <p:cBhvr>
                                        <p:cTn id="80" dur="675" decel="100000" fill="hold"/>
                                        <p:tgtEl>
                                          <p:spTgt spid="99"/>
                                        </p:tgtEl>
                                        <p:attrNameLst>
                                          <p:attrName>ppt_y</p:attrName>
                                        </p:attrNameLst>
                                      </p:cBhvr>
                                      <p:tavLst>
                                        <p:tav tm="0">
                                          <p:val>
                                            <p:strVal val="#ppt_y+1"/>
                                          </p:val>
                                        </p:tav>
                                        <p:tav tm="100000">
                                          <p:val>
                                            <p:strVal val="#ppt_y-.03"/>
                                          </p:val>
                                        </p:tav>
                                      </p:tavLst>
                                    </p:anim>
                                    <p:anim calcmode="lin" valueType="num">
                                      <p:cBhvr>
                                        <p:cTn id="81"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300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750"/>
                                        <p:tgtEl>
                                          <p:spTgt spid="100"/>
                                        </p:tgtEl>
                                      </p:cBhvr>
                                    </p:animEffect>
                                    <p:anim calcmode="lin" valueType="num">
                                      <p:cBhvr>
                                        <p:cTn id="85" dur="750" fill="hold"/>
                                        <p:tgtEl>
                                          <p:spTgt spid="100"/>
                                        </p:tgtEl>
                                        <p:attrNameLst>
                                          <p:attrName>ppt_x</p:attrName>
                                        </p:attrNameLst>
                                      </p:cBhvr>
                                      <p:tavLst>
                                        <p:tav tm="0">
                                          <p:val>
                                            <p:strVal val="#ppt_x"/>
                                          </p:val>
                                        </p:tav>
                                        <p:tav tm="100000">
                                          <p:val>
                                            <p:strVal val="#ppt_x"/>
                                          </p:val>
                                        </p:tav>
                                      </p:tavLst>
                                    </p:anim>
                                    <p:anim calcmode="lin" valueType="num">
                                      <p:cBhvr>
                                        <p:cTn id="86" dur="675" decel="100000" fill="hold"/>
                                        <p:tgtEl>
                                          <p:spTgt spid="100"/>
                                        </p:tgtEl>
                                        <p:attrNameLst>
                                          <p:attrName>ppt_y</p:attrName>
                                        </p:attrNameLst>
                                      </p:cBhvr>
                                      <p:tavLst>
                                        <p:tav tm="0">
                                          <p:val>
                                            <p:strVal val="#ppt_y+1"/>
                                          </p:val>
                                        </p:tav>
                                        <p:tav tm="100000">
                                          <p:val>
                                            <p:strVal val="#ppt_y-.03"/>
                                          </p:val>
                                        </p:tav>
                                      </p:tavLst>
                                    </p:anim>
                                    <p:anim calcmode="lin" valueType="num">
                                      <p:cBhvr>
                                        <p:cTn id="87" dur="75" accel="100000" fill="hold">
                                          <p:stCondLst>
                                            <p:cond delay="67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8"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sải		</a:t>
            </a:r>
            <a:br>
              <a:rPr lang="en-US">
                <a:latin typeface="Arial" pitchFamily="34" charset="0"/>
                <a:cs typeface="Arial" pitchFamily="34" charset="0"/>
              </a:rPr>
            </a:br>
            <a:r>
              <a:rPr lang="en-US">
                <a:latin typeface="Arial" pitchFamily="34" charset="0"/>
                <a:cs typeface="Arial" pitchFamily="34" charset="0"/>
              </a:rPr>
              <a:t>xa		</a:t>
            </a:r>
            <a:br>
              <a:rPr lang="en-US">
                <a:latin typeface="Arial" pitchFamily="34" charset="0"/>
                <a:cs typeface="Arial" pitchFamily="34" charset="0"/>
              </a:rPr>
            </a:br>
            <a:r>
              <a:rPr lang="en-US">
                <a:latin typeface="Arial" pitchFamily="34" charset="0"/>
                <a:cs typeface="Arial" pitchFamily="34" charset="0"/>
              </a:rPr>
              <a:t>mênh mông</a:t>
            </a:r>
            <a:br>
              <a:rPr lang="en-US">
                <a:latin typeface="Arial" pitchFamily="34" charset="0"/>
                <a:cs typeface="Arial" pitchFamily="34" charset="0"/>
              </a:rPr>
            </a:br>
            <a:r>
              <a:rPr lang="en-US">
                <a:latin typeface="Arial" pitchFamily="34" charset="0"/>
                <a:cs typeface="Arial" pitchFamily="34" charset="0"/>
              </a:rPr>
              <a:t>dập dềnh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97CDA310-DDA7-47C0-8950-DB78C5D823B7}"/>
              </a:ext>
            </a:extLst>
          </p:cNvPr>
          <p:cNvSpPr/>
          <p:nvPr/>
        </p:nvSpPr>
        <p:spPr>
          <a:xfrm>
            <a:off x="-24714" y="-300825"/>
            <a:ext cx="9143999" cy="5720715"/>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Hải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âu</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là</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sải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cánh</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lớn</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bay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rất</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xa</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vượt</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qua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đại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dương</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mênh</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mông</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Hải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âu</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còn</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bơi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rất</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giỏi</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nhờ</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chân</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màng</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chân</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vịt</a:t>
            </a:r>
            <a:r>
              <a:rPr lang="en-US" altLang="zh-CN" sz="3000" spc="-15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spc="-150" dirty="0">
                <a:solidFill>
                  <a:schemeClr val="accent1">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Hải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âu</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bay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suốt</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trên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mặt</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Đôi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đậu</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ngay</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trên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mặt</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nước</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dập</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dềnh</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trời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sắp</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bão</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bay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thành</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đàn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tìm</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nơi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trú</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ẩn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vậy</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hải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âu</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được</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gọi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là</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báo</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bão</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cũng</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được</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coi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là</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spc="-15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3000" spc="-15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Trung</a:t>
            </a:r>
            <a:r>
              <a:rPr lang="en-US" altLang="zh-CN" sz="3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Nguyên</a:t>
            </a:r>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Lưu đồ: Đường kết nối 5">
            <a:extLst>
              <a:ext uri="{FF2B5EF4-FFF2-40B4-BE49-F238E27FC236}">
                <a16:creationId xmlns:a16="http://schemas.microsoft.com/office/drawing/2014/main" id="{BB31C7CE-3A00-464D-89B3-1755B3BAA779}"/>
              </a:ext>
            </a:extLst>
          </p:cNvPr>
          <p:cNvSpPr/>
          <p:nvPr/>
        </p:nvSpPr>
        <p:spPr>
          <a:xfrm>
            <a:off x="383061" y="469559"/>
            <a:ext cx="485068" cy="43315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8" name="Lưu đồ: Đường kết nối 5">
            <a:extLst>
              <a:ext uri="{FF2B5EF4-FFF2-40B4-BE49-F238E27FC236}">
                <a16:creationId xmlns:a16="http://schemas.microsoft.com/office/drawing/2014/main" id="{BB31C7CE-3A00-464D-89B3-1755B3BAA779}"/>
              </a:ext>
            </a:extLst>
          </p:cNvPr>
          <p:cNvSpPr/>
          <p:nvPr/>
        </p:nvSpPr>
        <p:spPr>
          <a:xfrm>
            <a:off x="432487" y="2347784"/>
            <a:ext cx="545708" cy="43229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766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348074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421372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129226" y="-450375"/>
            <a:ext cx="5213131" cy="4808241"/>
            <a:chOff x="1001374" y="-370703"/>
            <a:chExt cx="6695744" cy="6175701"/>
          </a:xfrm>
        </p:grpSpPr>
        <p:pic>
          <p:nvPicPr>
            <p:cNvPr id="3" name="图片 5"/>
            <p:cNvPicPr>
              <a:picLocks noChangeAspect="1"/>
            </p:cNvPicPr>
            <p:nvPr/>
          </p:nvPicPr>
          <p:blipFill rotWithShape="1">
            <a:blip r:embed="rId2">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4"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a:t>
              </a:r>
              <a:endParaRPr lang="zh-CN" altLang="en-US" dirty="0"/>
            </a:p>
          </p:txBody>
        </p:sp>
      </p:grpSp>
      <p:sp>
        <p:nvSpPr>
          <p:cNvPr id="5" name="文本框 109"/>
          <p:cNvSpPr txBox="1"/>
          <p:nvPr/>
        </p:nvSpPr>
        <p:spPr>
          <a:xfrm>
            <a:off x="2309249" y="1470586"/>
            <a:ext cx="2841036"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2</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377978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8" presetClass="emph" presetSubtype="0" fill="hold" nodeType="afterEffect">
                                  <p:stCondLst>
                                    <p:cond delay="0"/>
                                  </p:stCondLst>
                                  <p:childTnLst>
                                    <p:animRot by="21600000">
                                      <p:cBhvr>
                                        <p:cTn id="12" dur="2750" fill="hold"/>
                                        <p:tgtEl>
                                          <p:spTgt spid="2"/>
                                        </p:tgtEl>
                                        <p:attrNameLst>
                                          <p:attrName>r</p:attrName>
                                        </p:attrNameLst>
                                      </p:cBhvr>
                                    </p:animRot>
                                  </p:childTnLst>
                                </p:cTn>
                              </p:par>
                              <p:par>
                                <p:cTn id="13" presetID="12" presetClass="entr" presetSubtype="1"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par>
                                <p:cTn id="17" presetID="34" presetClass="emph" presetSubtype="0" fill="hold" grpId="1" nodeType="withEffect">
                                  <p:stCondLst>
                                    <p:cond delay="1750"/>
                                  </p:stCondLst>
                                  <p:childTnLst>
                                    <p:animMotion origin="layout" path="M 4.16667E-6 -3.82716E-6 L 4.16667E-6 -0.07222 " pathEditMode="relative" rAng="0" ptsTypes="AA">
                                      <p:cBhvr>
                                        <p:cTn id="18" dur="250" accel="50000" decel="50000" autoRev="1" fill="hold">
                                          <p:stCondLst>
                                            <p:cond delay="0"/>
                                          </p:stCondLst>
                                        </p:cTn>
                                        <p:tgtEl>
                                          <p:spTgt spid="5"/>
                                        </p:tgtEl>
                                        <p:attrNameLst>
                                          <p:attrName>ppt_x</p:attrName>
                                          <p:attrName>ppt_y</p:attrName>
                                        </p:attrNameLst>
                                      </p:cBhvr>
                                      <p:rCtr x="0" y="-3611"/>
                                    </p:animMotion>
                                    <p:animRot by="1500000">
                                      <p:cBhvr>
                                        <p:cTn id="19" dur="125" fill="hold">
                                          <p:stCondLst>
                                            <p:cond delay="0"/>
                                          </p:stCondLst>
                                        </p:cTn>
                                        <p:tgtEl>
                                          <p:spTgt spid="5"/>
                                        </p:tgtEl>
                                        <p:attrNameLst>
                                          <p:attrName>r</p:attrName>
                                        </p:attrNameLst>
                                      </p:cBhvr>
                                    </p:animRot>
                                    <p:animRot by="-1500000">
                                      <p:cBhvr>
                                        <p:cTn id="20" dur="125" fill="hold">
                                          <p:stCondLst>
                                            <p:cond delay="125"/>
                                          </p:stCondLst>
                                        </p:cTn>
                                        <p:tgtEl>
                                          <p:spTgt spid="5"/>
                                        </p:tgtEl>
                                        <p:attrNameLst>
                                          <p:attrName>r</p:attrName>
                                        </p:attrNameLst>
                                      </p:cBhvr>
                                    </p:animRot>
                                    <p:animRot by="-1500000">
                                      <p:cBhvr>
                                        <p:cTn id="21" dur="125" fill="hold">
                                          <p:stCondLst>
                                            <p:cond delay="250"/>
                                          </p:stCondLst>
                                        </p:cTn>
                                        <p:tgtEl>
                                          <p:spTgt spid="5"/>
                                        </p:tgtEl>
                                        <p:attrNameLst>
                                          <p:attrName>r</p:attrName>
                                        </p:attrNameLst>
                                      </p:cBhvr>
                                    </p:animRot>
                                    <p:animRot by="1500000">
                                      <p:cBhvr>
                                        <p:cTn id="22"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loài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chim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biển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lớn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thể</a:t>
            </a:r>
            <a:r>
              <a:rPr lang="en-US" sz="3200" dirty="0">
                <a:latin typeface="Arial" pitchFamily="34" charset="0"/>
                <a:ea typeface="Arial-Rounded" pitchFamily="34" charset="0"/>
                <a:cs typeface="Arial" pitchFamily="34" charset="0"/>
              </a:rPr>
              <a:t> bay </a:t>
            </a:r>
            <a:r>
              <a:rPr lang="en-US" sz="3200" dirty="0" err="1">
                <a:latin typeface="Arial" pitchFamily="34" charset="0"/>
                <a:ea typeface="Arial-Rounded" pitchFamily="34" charset="0"/>
                <a:cs typeface="Arial" pitchFamily="34" charset="0"/>
              </a:rPr>
              <a:t>rất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vượt</a:t>
            </a:r>
            <a:r>
              <a:rPr lang="en-US" sz="3200" dirty="0">
                <a:latin typeface="Arial" pitchFamily="34" charset="0"/>
                <a:ea typeface="Arial-Rounded" pitchFamily="34" charset="0"/>
                <a:cs typeface="Arial" pitchFamily="34" charset="0"/>
              </a:rPr>
              <a:t> qua </a:t>
            </a:r>
            <a:r>
              <a:rPr lang="en-US" sz="3200" dirty="0" err="1">
                <a:latin typeface="Arial" pitchFamily="34" charset="0"/>
                <a:ea typeface="Arial-Rounded" pitchFamily="34" charset="0"/>
                <a:cs typeface="Arial" pitchFamily="34" charset="0"/>
              </a:rPr>
              <a:t>cả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những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dương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mênh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còn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rất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giỏi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nhờ</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màng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như</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vịt</a:t>
            </a:r>
            <a:r>
              <a:rPr lang="en-US" sz="3200" dirty="0">
                <a:latin typeface="Arial" pitchFamily="34" charset="0"/>
                <a:ea typeface="Arial-Rounded" pitchFamily="34" charset="0"/>
                <a:cs typeface="Arial" pitchFamily="34" charset="0"/>
              </a:rPr>
              <a:t>.</a:t>
            </a: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Loài chim nào xuất hiện trong bài?</a:t>
            </a:r>
          </a:p>
        </p:txBody>
      </p:sp>
      <p:sp>
        <p:nvSpPr>
          <p:cNvPr id="7" name="TextBox 6"/>
          <p:cNvSpPr txBox="1"/>
          <p:nvPr/>
        </p:nvSpPr>
        <p:spPr>
          <a:xfrm>
            <a:off x="560502" y="4425496"/>
            <a:ext cx="8312727" cy="584654"/>
          </a:xfrm>
          <a:prstGeom prst="rect">
            <a:avLst/>
          </a:prstGeom>
          <a:solidFill>
            <a:srgbClr val="D2ECB6"/>
          </a:solidFill>
        </p:spPr>
        <p:txBody>
          <a:bodyPr wrap="square" lIns="91318" tIns="45660" rIns="91318" bIns="45660" rtlCol="0">
            <a:spAutoFit/>
          </a:bodyPr>
          <a:lstStyle/>
          <a:p>
            <a:pPr algn="ctr"/>
            <a:r>
              <a:rPr lang="en-US" sz="3200" dirty="0" err="1">
                <a:latin typeface="Arial" pitchFamily="34" charset="0"/>
                <a:ea typeface="Arial-Rounded" pitchFamily="34" charset="0"/>
                <a:cs typeface="Arial" pitchFamily="34" charset="0"/>
              </a:rPr>
              <a:t>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thể</a:t>
            </a:r>
            <a:r>
              <a:rPr lang="en-US" sz="3200" dirty="0">
                <a:latin typeface="Arial" pitchFamily="34" charset="0"/>
                <a:ea typeface="Arial-Rounded" pitchFamily="34" charset="0"/>
                <a:cs typeface="Arial" pitchFamily="34" charset="0"/>
              </a:rPr>
              <a:t> bay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như</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thế</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sp>
        <p:nvSpPr>
          <p:cNvPr id="8" name="TextBox 7"/>
          <p:cNvSpPr txBox="1"/>
          <p:nvPr/>
        </p:nvSpPr>
        <p:spPr>
          <a:xfrm>
            <a:off x="678872" y="4400550"/>
            <a:ext cx="8312727" cy="584654"/>
          </a:xfrm>
          <a:prstGeom prst="rect">
            <a:avLst/>
          </a:prstGeom>
          <a:solidFill>
            <a:srgbClr val="D2ECB6"/>
          </a:solidFill>
        </p:spPr>
        <p:txBody>
          <a:bodyPr wrap="square" lIns="91318" tIns="45660" rIns="91318" bIns="45660" rtlCol="0">
            <a:spAutoFit/>
          </a:bodyPr>
          <a:lstStyle/>
          <a:p>
            <a:pPr algn="ctr"/>
            <a:r>
              <a:rPr lang="en-US" sz="3200" dirty="0" err="1">
                <a:latin typeface="Arial" pitchFamily="34" charset="0"/>
                <a:ea typeface="Arial-Rounded" pitchFamily="34" charset="0"/>
                <a:cs typeface="Arial" pitchFamily="34" charset="0"/>
              </a:rPr>
              <a:t>Ngoài</a:t>
            </a:r>
            <a:r>
              <a:rPr lang="en-US" sz="3200" dirty="0">
                <a:latin typeface="Arial" pitchFamily="34" charset="0"/>
                <a:ea typeface="Arial-Rounded" pitchFamily="34" charset="0"/>
                <a:cs typeface="Arial" pitchFamily="34" charset="0"/>
              </a:rPr>
              <a:t> bay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âu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còn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năng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a:t>
            </a: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EC6634-F98C-3048-AA62-5A36D2FC88F6}"/>
              </a:ext>
            </a:extLst>
          </p:cNvPr>
          <p:cNvCxnSpPr/>
          <p:nvPr/>
        </p:nvCxnSpPr>
        <p:spPr>
          <a:xfrm>
            <a:off x="6803129" y="26098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a:latin typeface="Arial" pitchFamily="34" charset="0"/>
                <a:ea typeface="Arial-Rounded" pitchFamily="34" charset="0"/>
                <a:cs typeface="Arial" pitchFamily="34" charset="0"/>
              </a:rPr>
              <a:t>Các loài chim đó giúp ích gì cho cuộc sống và cho con người?</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jŪg</a:t>
            </a:r>
            <a:r>
              <a:rPr lang="en-US" sz="3200" b="1">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Ngoài </a:t>
            </a:r>
            <a:r>
              <a:rPr lang="vi-VN" sz="3200" b="1">
                <a:solidFill>
                  <a:srgbClr val="7030A0"/>
                </a:solidFill>
                <a:latin typeface="HP001 4 hàng" pitchFamily="34" charset="0"/>
                <a:ea typeface="Arial-Rounded" pitchFamily="34" charset="0"/>
                <a:cs typeface="Arial-Rounded" pitchFamily="34" charset="0"/>
              </a:rPr>
              <a:t>bay xa</a:t>
            </a:r>
            <a:r>
              <a:rPr lang="en-US" sz="3200" b="1">
                <a:solidFill>
                  <a:srgbClr val="7030A0"/>
                </a:solidFill>
                <a:latin typeface="HP001 4 hàng" pitchFamily="34" charset="0"/>
                <a:ea typeface="Arial-Rounded" pitchFamily="34" charset="0"/>
                <a:cs typeface="Arial-Rounded" pitchFamily="34" charset="0"/>
              </a:rPr>
              <a:t>,</a:t>
            </a:r>
            <a:r>
              <a:rPr lang="vi-VN" sz="3200" b="1">
                <a:solidFill>
                  <a:srgbClr val="7030A0"/>
                </a:solidFill>
                <a:latin typeface="HP001 4 hàng" pitchFamily="34" charset="0"/>
                <a:ea typeface="Arial-Rounded" pitchFamily="34" charset="0"/>
                <a:cs typeface="Arial-Rounded" pitchFamily="34" charset="0"/>
              </a:rPr>
              <a:t> 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giĈ</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A95369F7-60D0-6C4B-BEE1-8ECB418DF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6200"/>
            <a:ext cx="6858000" cy="4933950"/>
          </a:xfrm>
          <a:prstGeom prst="rect">
            <a:avLst/>
          </a:prstGeom>
        </p:spPr>
      </p:pic>
    </p:spTree>
    <p:extLst>
      <p:ext uri="{BB962C8B-B14F-4D97-AF65-F5344CB8AC3E}">
        <p14:creationId xmlns:p14="http://schemas.microsoft.com/office/powerpoint/2010/main" val="359315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Loài chim của biển cả</a:t>
            </a:r>
            <a:r>
              <a:rPr lang="en-US" sz="3200">
                <a:solidFill>
                  <a:schemeClr val="tx1"/>
                </a:solidFill>
                <a:latin typeface="Arial" pitchFamily="34" charset="0"/>
                <a:cs typeface="Arial" pitchFamily="34" charset="0"/>
              </a:rPr>
              <a:t> (trang 104, 105).</a:t>
            </a:r>
          </a:p>
          <a:p>
            <a:pPr marL="457138" indent="-457138" algn="just">
              <a:buFontTx/>
              <a:buChar char="-"/>
            </a:pPr>
            <a:r>
              <a:rPr lang="en-US" sz="3200">
                <a:solidFill>
                  <a:schemeClr val="tx1"/>
                </a:solidFill>
                <a:latin typeface="Arial" pitchFamily="34" charset="0"/>
                <a:cs typeface="Arial" pitchFamily="34" charset="0"/>
              </a:rPr>
              <a:t>Chuẩn bị bài mới (trang 106, 107).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LOÀI CHIM CỦA BIỂN CẢ</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1721</Words>
  <Application>Microsoft Macintosh PowerPoint</Application>
  <PresentationFormat>On-screen Show (16:9)</PresentationFormat>
  <Paragraphs>129</Paragraphs>
  <Slides>26</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Thi To Loan Tran</cp:lastModifiedBy>
  <cp:revision>227</cp:revision>
  <dcterms:created xsi:type="dcterms:W3CDTF">2020-12-08T15:48:47Z</dcterms:created>
  <dcterms:modified xsi:type="dcterms:W3CDTF">2022-01-24T09:53:37Z</dcterms:modified>
</cp:coreProperties>
</file>