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5" r:id="rId2"/>
    <p:sldId id="257" r:id="rId3"/>
    <p:sldId id="258" r:id="rId4"/>
    <p:sldId id="276" r:id="rId5"/>
    <p:sldId id="277" r:id="rId6"/>
    <p:sldId id="268" r:id="rId7"/>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DB69"/>
    <a:srgbClr val="FF339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5" d="100"/>
          <a:sy n="65" d="100"/>
        </p:scale>
        <p:origin x="494" y="53"/>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12/2/2024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6</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12/2/2024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1.xml"/><Relationship Id="rId4" Type="http://schemas.openxmlformats.org/officeDocument/2006/relationships/image" Target="../media/image7.tmp"/></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dirty="0">
                <a:solidFill>
                  <a:srgbClr val="002060"/>
                </a:solidFill>
                <a:latin typeface="Times New Roman" pitchFamily="18" charset="0"/>
              </a:rPr>
              <a:t>TRƯỜNG TIỂU HỌC </a:t>
            </a:r>
            <a:r>
              <a:rPr lang="vi-VN" altLang="en-US" sz="3200" b="1" dirty="0">
                <a:solidFill>
                  <a:srgbClr val="002060"/>
                </a:solidFill>
                <a:latin typeface="Times New Roman" pitchFamily="18" charset="0"/>
              </a:rPr>
              <a:t>AMA KHÊ</a:t>
            </a:r>
            <a:endParaRPr lang="en-US" altLang="en-US" sz="3200" b="1" dirty="0">
              <a:solidFill>
                <a:srgbClr val="002060"/>
              </a:solidFill>
              <a:latin typeface="Times New Roman" pitchFamily="18" charset="0"/>
            </a:endParaRPr>
          </a:p>
        </p:txBody>
      </p:sp>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Công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nghệ</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r>
              <a:rPr lang="vi-VN"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A1</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4: SỬ DỤNG MÁY THU THANH (T1)</a:t>
            </a:r>
          </a:p>
        </p:txBody>
      </p:sp>
      <p:sp>
        <p:nvSpPr>
          <p:cNvPr id="15" name="Text Box 17"/>
          <p:cNvSpPr txBox="1">
            <a:spLocks noChangeArrowheads="1"/>
          </p:cNvSpPr>
          <p:nvPr/>
        </p:nvSpPr>
        <p:spPr bwMode="auto">
          <a:xfrm>
            <a:off x="2510691" y="2971800"/>
            <a:ext cx="11471154" cy="97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dirty="0">
                <a:solidFill>
                  <a:srgbClr val="0000CC"/>
                </a:solidFill>
                <a:effectLst>
                  <a:outerShdw blurRad="38100" dist="38100" dir="2700000" algn="tl">
                    <a:srgbClr val="000000">
                      <a:alpha val="43137"/>
                    </a:srgbClr>
                  </a:outerShdw>
                </a:effectLst>
                <a:latin typeface="Times New Roman" pitchFamily="18" charset="0"/>
              </a:rPr>
              <a:t>CHÀO MỪNG QUÝ THẦY CÔ</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y thu thanh.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1119" y="36094"/>
            <a:ext cx="16215519" cy="9112331"/>
          </a:xfrm>
          <a:prstGeom prst="rect">
            <a:avLst/>
          </a:prstGeom>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8"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(T1)</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Tác dụng của máy thu thanh.</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hãy quan sát hình 1 và cho biết Minh, Hoa, ông bà đang sử dụng máy thu thanh để làm gì?</a:t>
            </a:r>
          </a:p>
        </p:txBody>
      </p:sp>
      <p:sp>
        <p:nvSpPr>
          <p:cNvPr id="19" name="TextBox 18"/>
          <p:cNvSpPr txBox="1"/>
          <p:nvPr/>
        </p:nvSpPr>
        <p:spPr>
          <a:xfrm>
            <a:off x="7231689" y="7010400"/>
            <a:ext cx="1982996" cy="538609"/>
          </a:xfrm>
          <a:prstGeom prst="rect">
            <a:avLst/>
          </a:prstGeom>
          <a:noFill/>
        </p:spPr>
        <p:txBody>
          <a:bodyPr wrap="square" rtlCol="0">
            <a:spAutoFit/>
          </a:bodyPr>
          <a:lstStyle/>
          <a:p>
            <a:pPr algn="ctr"/>
            <a:r>
              <a:rPr lang="en-US" b="1">
                <a:solidFill>
                  <a:srgbClr val="0000FF"/>
                </a:solidFill>
                <a:latin typeface="Times New Roman" pitchFamily="18" charset="0"/>
                <a:cs typeface="Times New Roman" pitchFamily="18" charset="0"/>
              </a:rPr>
              <a:t>Hình 1</a:t>
            </a:r>
          </a:p>
        </p:txBody>
      </p:sp>
      <p:pic>
        <p:nvPicPr>
          <p:cNvPr id="9" name="Picture 8">
            <a:extLst>
              <a:ext uri="{FF2B5EF4-FFF2-40B4-BE49-F238E27FC236}">
                <a16:creationId xmlns:a16="http://schemas.microsoft.com/office/drawing/2014/main" id="{C7DCD5F4-B455-3D60-E2BC-509DB4422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236" y="3429000"/>
            <a:ext cx="3822674" cy="3424645"/>
          </a:xfrm>
          <a:prstGeom prst="rect">
            <a:avLst/>
          </a:prstGeom>
        </p:spPr>
      </p:pic>
      <p:pic>
        <p:nvPicPr>
          <p:cNvPr id="11" name="Picture 10">
            <a:extLst>
              <a:ext uri="{FF2B5EF4-FFF2-40B4-BE49-F238E27FC236}">
                <a16:creationId xmlns:a16="http://schemas.microsoft.com/office/drawing/2014/main" id="{3437A232-0C67-27F3-1EC6-107675B90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595" y="3429000"/>
            <a:ext cx="4217463" cy="3467706"/>
          </a:xfrm>
          <a:prstGeom prst="rect">
            <a:avLst/>
          </a:prstGeom>
        </p:spPr>
      </p:pic>
      <p:pic>
        <p:nvPicPr>
          <p:cNvPr id="23" name="Picture 22">
            <a:extLst>
              <a:ext uri="{FF2B5EF4-FFF2-40B4-BE49-F238E27FC236}">
                <a16:creationId xmlns:a16="http://schemas.microsoft.com/office/drawing/2014/main" id="{B6496CB3-79B4-BDB9-53FD-A47FC202CE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8719" y="3048000"/>
            <a:ext cx="4217463" cy="4102860"/>
          </a:xfrm>
          <a:prstGeom prst="rect">
            <a:avLst/>
          </a:prstGeom>
        </p:spPr>
      </p:pic>
      <p:sp>
        <p:nvSpPr>
          <p:cNvPr id="29" name="TextBox 28">
            <a:extLst>
              <a:ext uri="{FF2B5EF4-FFF2-40B4-BE49-F238E27FC236}">
                <a16:creationId xmlns:a16="http://schemas.microsoft.com/office/drawing/2014/main" id="{5E0C642C-CB7A-D611-60FF-38B1B404D0E7}"/>
              </a:ext>
            </a:extLst>
          </p:cNvPr>
          <p:cNvSpPr txBox="1"/>
          <p:nvPr/>
        </p:nvSpPr>
        <p:spPr>
          <a:xfrm>
            <a:off x="1312720" y="7609582"/>
            <a:ext cx="14369399" cy="1077218"/>
          </a:xfrm>
          <a:prstGeom prst="rect">
            <a:avLst/>
          </a:prstGeom>
          <a:noFill/>
        </p:spPr>
        <p:txBody>
          <a:bodyPr wrap="square">
            <a:spAutoFit/>
          </a:bodyPr>
          <a:lstStyle/>
          <a:p>
            <a:r>
              <a:rPr lang="nl-NL" sz="3200" i="1">
                <a:effectLst/>
                <a:latin typeface="Times New Roman" panose="02020603050405020304" pitchFamily="18" charset="0"/>
                <a:ea typeface="Times New Roman" panose="02020603050405020304" pitchFamily="18" charset="0"/>
              </a:rPr>
              <a:t>      </a:t>
            </a:r>
            <a:r>
              <a:rPr lang="nl-NL" sz="3200" b="1" i="1">
                <a:effectLst/>
                <a:latin typeface="Times New Roman" panose="02020603050405020304" pitchFamily="18" charset="0"/>
                <a:ea typeface="Times New Roman" panose="02020603050405020304" pitchFamily="18" charset="0"/>
              </a:rPr>
              <a:t>Máy thu thanh dùng để nghe chương trình phát thanh. Nội dung chương trình phát thanh thường là tin tức, thông tin giải trí và một số chương trình giáo dục.</a:t>
            </a:r>
            <a:endParaRPr lang="en-US" b="1"/>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9"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(T1)</a:t>
            </a:r>
          </a:p>
        </p:txBody>
      </p:sp>
      <p:sp>
        <p:nvSpPr>
          <p:cNvPr id="46" name="Text Box 14"/>
          <p:cNvSpPr txBox="1">
            <a:spLocks noChangeArrowheads="1"/>
          </p:cNvSpPr>
          <p:nvPr/>
        </p:nvSpPr>
        <p:spPr bwMode="auto">
          <a:xfrm>
            <a:off x="958182" y="1524000"/>
            <a:ext cx="1422778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a:t>
            </a:r>
            <a:r>
              <a:rPr lang="nl-NL" sz="3600" b="1" u="sng">
                <a:solidFill>
                  <a:srgbClr val="FF0000"/>
                </a:solidFill>
                <a:latin typeface="Times New Roman" pitchFamily="18" charset="0"/>
                <a:cs typeface="Times New Roman" pitchFamily="18" charset="0"/>
              </a:rPr>
              <a:t>Mối quan hệ giữa đài phát thanh và máy thu thanh. </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670719" y="2165765"/>
            <a:ext cx="15011400"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Cùng nhau quan sát hình 2, tìm từ thích hợp và hoàn thiện câu dưới đây để thể hiện mối quan hệ giữa đài phát thanh và máy thu thanh.</a:t>
            </a:r>
            <a:endParaRPr lang="vi-VN" sz="3600" i="1" dirty="0">
              <a:solidFill>
                <a:srgbClr val="0000FF"/>
              </a:solidFill>
              <a:latin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a16="http://schemas.microsoft.com/office/drawing/2014/main" id="{326474F8-0E17-5E1D-2E62-902C87CBC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205" y="3739272"/>
            <a:ext cx="3895961" cy="4506594"/>
          </a:xfrm>
          <a:prstGeom prst="rect">
            <a:avLst/>
          </a:prstGeom>
        </p:spPr>
      </p:pic>
      <p:pic>
        <p:nvPicPr>
          <p:cNvPr id="30" name="Picture 29">
            <a:extLst>
              <a:ext uri="{FF2B5EF4-FFF2-40B4-BE49-F238E27FC236}">
                <a16:creationId xmlns:a16="http://schemas.microsoft.com/office/drawing/2014/main" id="{700992B3-A4A4-2053-50D4-F613D6870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4519" y="3585261"/>
            <a:ext cx="3657600" cy="4506594"/>
          </a:xfrm>
          <a:prstGeom prst="rect">
            <a:avLst/>
          </a:prstGeom>
        </p:spPr>
      </p:pic>
      <p:sp>
        <p:nvSpPr>
          <p:cNvPr id="31" name="TextBox 30">
            <a:extLst>
              <a:ext uri="{FF2B5EF4-FFF2-40B4-BE49-F238E27FC236}">
                <a16:creationId xmlns:a16="http://schemas.microsoft.com/office/drawing/2014/main" id="{CC6E6188-72F1-8C1E-7B61-9626F310556C}"/>
              </a:ext>
            </a:extLst>
          </p:cNvPr>
          <p:cNvSpPr txBox="1"/>
          <p:nvPr/>
        </p:nvSpPr>
        <p:spPr>
          <a:xfrm>
            <a:off x="874184" y="3581400"/>
            <a:ext cx="6273535" cy="2062103"/>
          </a:xfrm>
          <a:prstGeom prst="rect">
            <a:avLst/>
          </a:prstGeom>
          <a:noFill/>
        </p:spPr>
        <p:txBody>
          <a:bodyPr wrap="square" rtlCol="0">
            <a:spAutoFit/>
          </a:bodyPr>
          <a:lstStyle/>
          <a:p>
            <a:pPr algn="just"/>
            <a:r>
              <a:rPr lang="nl-NL" sz="3200">
                <a:latin typeface="Times New Roman" panose="02020603050405020304" pitchFamily="18" charset="0"/>
                <a:ea typeface="Times New Roman" panose="02020603050405020304" pitchFamily="18" charset="0"/>
              </a:rPr>
              <a:t>         .........................</a:t>
            </a:r>
            <a:r>
              <a:rPr lang="nl-NL" sz="3200">
                <a:effectLst/>
                <a:latin typeface="Times New Roman" panose="02020603050405020304" pitchFamily="18" charset="0"/>
                <a:ea typeface="Times New Roman" panose="02020603050405020304" pitchFamily="18" charset="0"/>
              </a:rPr>
              <a:t> </a:t>
            </a:r>
            <a:r>
              <a:rPr lang="nl-NL" sz="3200" b="1">
                <a:effectLst/>
                <a:latin typeface="Times New Roman" panose="02020603050405020304" pitchFamily="18" charset="0"/>
                <a:ea typeface="Times New Roman" panose="02020603050405020304" pitchFamily="18" charset="0"/>
              </a:rPr>
              <a:t>là nơi sản xuất các chương trình phát thanh và phát tín hiệu truyền thanh qua ăng ten.</a:t>
            </a:r>
            <a:endParaRPr lang="en-US" sz="3200" b="1">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id="{EFEA7EAE-AA93-6CBD-3A81-E4D360647B93}"/>
              </a:ext>
            </a:extLst>
          </p:cNvPr>
          <p:cNvSpPr txBox="1"/>
          <p:nvPr/>
        </p:nvSpPr>
        <p:spPr>
          <a:xfrm>
            <a:off x="823119" y="5943600"/>
            <a:ext cx="6019800" cy="2062103"/>
          </a:xfrm>
          <a:prstGeom prst="rect">
            <a:avLst/>
          </a:prstGeom>
          <a:noFill/>
        </p:spPr>
        <p:txBody>
          <a:bodyPr wrap="square" rtlCol="0">
            <a:spAutoFit/>
          </a:bodyPr>
          <a:lstStyle/>
          <a:p>
            <a:pPr algn="just"/>
            <a:r>
              <a:rPr lang="nl-NL" sz="3200" b="1">
                <a:latin typeface="Times New Roman" panose="02020603050405020304" pitchFamily="18" charset="0"/>
                <a:ea typeface="Times New Roman" panose="02020603050405020304" pitchFamily="18" charset="0"/>
              </a:rPr>
              <a:t>          </a:t>
            </a:r>
            <a:r>
              <a:rPr lang="nl-NL" sz="3200">
                <a:latin typeface="Times New Roman" panose="02020603050405020304" pitchFamily="18" charset="0"/>
                <a:ea typeface="Times New Roman" panose="02020603050405020304" pitchFamily="18" charset="0"/>
              </a:rPr>
              <a:t>.......................</a:t>
            </a:r>
            <a:r>
              <a:rPr lang="nl-NL" sz="3200">
                <a:effectLst/>
                <a:latin typeface="Times New Roman" panose="02020603050405020304" pitchFamily="18" charset="0"/>
                <a:ea typeface="Times New Roman" panose="02020603050405020304" pitchFamily="18" charset="0"/>
              </a:rPr>
              <a:t> l</a:t>
            </a:r>
            <a:r>
              <a:rPr lang="nl-NL" sz="3200" b="1">
                <a:effectLst/>
                <a:latin typeface="Times New Roman" panose="02020603050405020304" pitchFamily="18" charset="0"/>
                <a:ea typeface="Times New Roman" panose="02020603050405020304" pitchFamily="18" charset="0"/>
              </a:rPr>
              <a:t>à nơi thu nhận các tín hiệu qua ăng ten và phát ra loa.</a:t>
            </a:r>
            <a:endParaRPr lang="en-US" sz="3200" b="1">
              <a:effectLst/>
              <a:latin typeface="Times New Roman" panose="02020603050405020304" pitchFamily="18" charset="0"/>
              <a:ea typeface="Times New Roman" panose="02020603050405020304" pitchFamily="18" charset="0"/>
            </a:endParaRPr>
          </a:p>
          <a:p>
            <a:endParaRPr lang="en-US" sz="3200" b="1"/>
          </a:p>
        </p:txBody>
      </p:sp>
      <p:sp>
        <p:nvSpPr>
          <p:cNvPr id="33" name="TextBox 32">
            <a:extLst>
              <a:ext uri="{FF2B5EF4-FFF2-40B4-BE49-F238E27FC236}">
                <a16:creationId xmlns:a16="http://schemas.microsoft.com/office/drawing/2014/main" id="{F21B6532-4ED4-EA2D-4B62-4B518A6B72B0}"/>
              </a:ext>
            </a:extLst>
          </p:cNvPr>
          <p:cNvSpPr txBox="1"/>
          <p:nvPr/>
        </p:nvSpPr>
        <p:spPr>
          <a:xfrm>
            <a:off x="1821387" y="3606225"/>
            <a:ext cx="3878532" cy="584775"/>
          </a:xfrm>
          <a:prstGeom prst="rect">
            <a:avLst/>
          </a:prstGeom>
          <a:noFill/>
        </p:spPr>
        <p:txBody>
          <a:bodyPr wrap="square" rtlCol="0">
            <a:spAutoFit/>
          </a:bodyPr>
          <a:lstStyle/>
          <a:p>
            <a:r>
              <a:rPr lang="en-US" sz="3200" b="1">
                <a:solidFill>
                  <a:srgbClr val="FF0000"/>
                </a:solidFill>
              </a:rPr>
              <a:t>Đài phát thanh</a:t>
            </a:r>
          </a:p>
        </p:txBody>
      </p:sp>
      <p:sp>
        <p:nvSpPr>
          <p:cNvPr id="38" name="TextBox 37">
            <a:extLst>
              <a:ext uri="{FF2B5EF4-FFF2-40B4-BE49-F238E27FC236}">
                <a16:creationId xmlns:a16="http://schemas.microsoft.com/office/drawing/2014/main" id="{8E2FF83F-F162-4528-1614-956F4FBE3969}"/>
              </a:ext>
            </a:extLst>
          </p:cNvPr>
          <p:cNvSpPr txBox="1"/>
          <p:nvPr/>
        </p:nvSpPr>
        <p:spPr>
          <a:xfrm>
            <a:off x="1843105" y="6014591"/>
            <a:ext cx="2590800" cy="538609"/>
          </a:xfrm>
          <a:prstGeom prst="rect">
            <a:avLst/>
          </a:prstGeom>
          <a:noFill/>
        </p:spPr>
        <p:txBody>
          <a:bodyPr wrap="square" rtlCol="0">
            <a:spAutoFit/>
          </a:bodyPr>
          <a:lstStyle/>
          <a:p>
            <a:r>
              <a:rPr lang="en-US" b="1" dirty="0" err="1">
                <a:solidFill>
                  <a:srgbClr val="FF0000"/>
                </a:solidFill>
              </a:rPr>
              <a:t>Máy</a:t>
            </a:r>
            <a:r>
              <a:rPr lang="en-US" b="1" dirty="0">
                <a:solidFill>
                  <a:srgbClr val="FF0000"/>
                </a:solidFill>
              </a:rPr>
              <a:t> </a:t>
            </a:r>
            <a:r>
              <a:rPr lang="en-US" b="1" dirty="0" err="1">
                <a:solidFill>
                  <a:srgbClr val="FF0000"/>
                </a:solidFill>
              </a:rPr>
              <a:t>thu</a:t>
            </a:r>
            <a:r>
              <a:rPr lang="en-US" b="1" dirty="0">
                <a:solidFill>
                  <a:srgbClr val="FF0000"/>
                </a:solidFill>
              </a:rPr>
              <a:t> </a:t>
            </a:r>
            <a:r>
              <a:rPr lang="en-US" b="1" dirty="0" err="1">
                <a:solidFill>
                  <a:srgbClr val="FF0000"/>
                </a:solidFill>
              </a:rPr>
              <a:t>thanh</a:t>
            </a:r>
            <a:endParaRPr lang="en-US" b="1" dirty="0">
              <a:solidFill>
                <a:srgbClr val="FF0000"/>
              </a:solidFill>
            </a:endParaRPr>
          </a:p>
        </p:txBody>
      </p:sp>
    </p:spTree>
    <p:extLst>
      <p:ext uri="{BB962C8B-B14F-4D97-AF65-F5344CB8AC3E}">
        <p14:creationId xmlns:p14="http://schemas.microsoft.com/office/powerpoint/2010/main" val="14643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down)">
                                      <p:cBhvr>
                                        <p:cTn id="3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8"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(T1)</a:t>
            </a:r>
          </a:p>
        </p:txBody>
      </p:sp>
      <p:sp>
        <p:nvSpPr>
          <p:cNvPr id="46" name="Text Box 14"/>
          <p:cNvSpPr txBox="1">
            <a:spLocks noChangeArrowheads="1"/>
          </p:cNvSpPr>
          <p:nvPr/>
        </p:nvSpPr>
        <p:spPr bwMode="auto">
          <a:xfrm>
            <a:off x="958183" y="1524000"/>
            <a:ext cx="103805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Mối quan hệ giữa đài phát thanh và máy thu thanh. </a:t>
            </a:r>
          </a:p>
        </p:txBody>
      </p:sp>
      <p:sp>
        <p:nvSpPr>
          <p:cNvPr id="51" name="TextBox 50"/>
          <p:cNvSpPr txBox="1"/>
          <p:nvPr/>
        </p:nvSpPr>
        <p:spPr>
          <a:xfrm>
            <a:off x="533524" y="3429000"/>
            <a:ext cx="6019800" cy="3970318"/>
          </a:xfrm>
          <a:prstGeom prst="rect">
            <a:avLst/>
          </a:prstGeom>
          <a:noFill/>
        </p:spPr>
        <p:txBody>
          <a:bodyPr wrap="square" rtlCol="0">
            <a:spAutoFit/>
          </a:bodyPr>
          <a:lstStyle/>
          <a:p>
            <a:pPr indent="457200" algn="just"/>
            <a:r>
              <a:rPr lang="nl-NL" sz="3600" b="1" i="1">
                <a:solidFill>
                  <a:srgbClr val="FF3399"/>
                </a:solidFill>
                <a:latin typeface="Times New Roman" pitchFamily="18" charset="0"/>
                <a:cs typeface="Times New Roman" pitchFamily="18" charset="0"/>
              </a:rPr>
              <a:t>Đài phát thanh Tiếng nói Việt Nam hay còn gọi là Đài Tiếng nói Việt Nam, được thành lập vào tháng 9 năm 1945, trụ sở đặt tại Hà Nội. Đến nay đài vẫn đang hoạt động bình thường.</a:t>
            </a:r>
            <a:endParaRPr lang="vi-VN" sz="3600" b="1" i="1" dirty="0">
              <a:solidFill>
                <a:srgbClr val="FF3399"/>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326474F8-0E17-5E1D-2E62-902C87CBC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886" y="2743200"/>
            <a:ext cx="4496847" cy="5201660"/>
          </a:xfrm>
          <a:prstGeom prst="rect">
            <a:avLst/>
          </a:prstGeom>
        </p:spPr>
      </p:pic>
      <p:pic>
        <p:nvPicPr>
          <p:cNvPr id="11" name="Picture 10">
            <a:extLst>
              <a:ext uri="{FF2B5EF4-FFF2-40B4-BE49-F238E27FC236}">
                <a16:creationId xmlns:a16="http://schemas.microsoft.com/office/drawing/2014/main" id="{700992B3-A4A4-2053-50D4-F613D6870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8543" y="2570747"/>
            <a:ext cx="4221723" cy="5201660"/>
          </a:xfrm>
          <a:prstGeom prst="rect">
            <a:avLst/>
          </a:prstGeom>
        </p:spPr>
      </p:pic>
    </p:spTree>
    <p:extLst>
      <p:ext uri="{BB962C8B-B14F-4D97-AF65-F5344CB8AC3E}">
        <p14:creationId xmlns:p14="http://schemas.microsoft.com/office/powerpoint/2010/main" val="33057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1160</TotalTime>
  <Words>298</Words>
  <Application>Microsoft Office PowerPoint</Application>
  <PresentationFormat>Custom</PresentationFormat>
  <Paragraphs>25</Paragraphs>
  <Slides>6</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249</cp:revision>
  <dcterms:created xsi:type="dcterms:W3CDTF">2022-07-10T01:37:20Z</dcterms:created>
  <dcterms:modified xsi:type="dcterms:W3CDTF">2024-12-02T14:26:38Z</dcterms:modified>
</cp:coreProperties>
</file>