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78" r:id="rId2"/>
    <p:sldMasterId id="2147483702" r:id="rId3"/>
    <p:sldMasterId id="2147483714" r:id="rId4"/>
  </p:sldMasterIdLst>
  <p:notesMasterIdLst>
    <p:notesMasterId r:id="rId35"/>
  </p:notesMasterIdLst>
  <p:sldIdLst>
    <p:sldId id="4152" r:id="rId5"/>
    <p:sldId id="4276" r:id="rId6"/>
    <p:sldId id="4153" r:id="rId7"/>
    <p:sldId id="4277" r:id="rId8"/>
    <p:sldId id="4244" r:id="rId9"/>
    <p:sldId id="4245" r:id="rId10"/>
    <p:sldId id="4247" r:id="rId11"/>
    <p:sldId id="4270" r:id="rId12"/>
    <p:sldId id="4246" r:id="rId13"/>
    <p:sldId id="4269" r:id="rId14"/>
    <p:sldId id="4271" r:id="rId15"/>
    <p:sldId id="4272" r:id="rId16"/>
    <p:sldId id="4251" r:id="rId17"/>
    <p:sldId id="4273" r:id="rId18"/>
    <p:sldId id="4274" r:id="rId19"/>
    <p:sldId id="4275" r:id="rId20"/>
    <p:sldId id="4216" r:id="rId21"/>
    <p:sldId id="4217" r:id="rId22"/>
    <p:sldId id="4255" r:id="rId23"/>
    <p:sldId id="4257" r:id="rId24"/>
    <p:sldId id="4258" r:id="rId25"/>
    <p:sldId id="4259" r:id="rId26"/>
    <p:sldId id="4260" r:id="rId27"/>
    <p:sldId id="4262" r:id="rId28"/>
    <p:sldId id="4263" r:id="rId29"/>
    <p:sldId id="4264" r:id="rId30"/>
    <p:sldId id="4265" r:id="rId31"/>
    <p:sldId id="4266" r:id="rId32"/>
    <p:sldId id="4267" r:id="rId33"/>
    <p:sldId id="426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Pangolin" panose="020B0604020202020204" charset="0"/>
      <p:regular r:id="rId42"/>
    </p:embeddedFont>
    <p:embeddedFont>
      <p:font typeface="Roboto" panose="02000000000000000000" pitchFamily="2" charset="0"/>
      <p:regular r:id="rId43"/>
      <p:bold r:id="rId44"/>
      <p:italic r:id="rId45"/>
      <p:boldItalic r:id="rId46"/>
    </p:embeddedFont>
    <p:embeddedFont>
      <p:font typeface="Roboto Black" panose="02000000000000000000" pitchFamily="2" charset="0"/>
      <p:bold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0EB"/>
    <a:srgbClr val="EA4679"/>
    <a:srgbClr val="C57B4E"/>
    <a:srgbClr val="F5CC1A"/>
    <a:srgbClr val="71BDCB"/>
    <a:srgbClr val="F7CB9E"/>
    <a:srgbClr val="706366"/>
    <a:srgbClr val="636F6D"/>
    <a:srgbClr val="8F9216"/>
    <a:srgbClr val="C1C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6" autoAdjust="0"/>
    <p:restoredTop sz="87424" autoAdjust="0"/>
  </p:normalViewPr>
  <p:slideViewPr>
    <p:cSldViewPr snapToGrid="0">
      <p:cViewPr varScale="1">
        <p:scale>
          <a:sx n="100" d="100"/>
          <a:sy n="100" d="100"/>
        </p:scale>
        <p:origin x="948" y="72"/>
      </p:cViewPr>
      <p:guideLst/>
    </p:cSldViewPr>
  </p:slideViewPr>
  <p:notesTextViewPr>
    <p:cViewPr>
      <p:scale>
        <a:sx n="1" d="1"/>
        <a:sy n="1" d="1"/>
      </p:scale>
      <p:origin x="0" y="0"/>
    </p:cViewPr>
  </p:notesTextViewPr>
  <p:notesViewPr>
    <p:cSldViewPr snapToGrid="0">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07/09/2023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phổ</a:t>
            </a:r>
            <a:r>
              <a:rPr lang="en-US" baseline="0"/>
              <a:t> biến luật chơi và </a:t>
            </a:r>
            <a:r>
              <a:rPr lang="en-US"/>
              <a:t>tổ</a:t>
            </a:r>
            <a:r>
              <a:rPr lang="en-US" baseline="0"/>
              <a:t> chức cho HS chơi. </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303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938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1 dm</a:t>
            </a:r>
            <a:r>
              <a:rPr lang="en-US"/>
              <a:t>,</a:t>
            </a:r>
            <a:r>
              <a:rPr lang="en-US" baseline="0"/>
              <a:t> nêu cách thực hiện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4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a:t>HS </a:t>
            </a:r>
            <a:r>
              <a:rPr lang="vi-VN"/>
              <a:t>sử dụng thước thẳng để đo và cắt các băng giấy dài </a:t>
            </a:r>
            <a:r>
              <a:rPr lang="en-US"/>
              <a:t>2</a:t>
            </a:r>
            <a:r>
              <a:rPr lang="vi-VN"/>
              <a:t> dm</a:t>
            </a:r>
            <a:r>
              <a:rPr lang="en-US"/>
              <a:t>,</a:t>
            </a:r>
            <a:r>
              <a:rPr lang="en-US" baseline="0"/>
              <a:t> nêu cách thực hiện</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965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3.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000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t>
            </a:r>
            <a:r>
              <a:rPr lang="vi-VN"/>
              <a:t>yêu </a:t>
            </a:r>
            <a:r>
              <a:rPr lang="vi-VN" dirty="0"/>
              <a:t>cầu học phân công chuẩn bị nguyên, vật liệu cho buổi học sau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98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394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Giới</a:t>
            </a:r>
            <a:r>
              <a:rPr lang="en-US" dirty="0"/>
              <a:t> </a:t>
            </a:r>
            <a:r>
              <a:rPr lang="en-US" dirty="0" err="1"/>
              <a:t>thiệu</a:t>
            </a:r>
            <a:r>
              <a:rPr lang="en-US" dirty="0"/>
              <a:t> </a:t>
            </a:r>
            <a:r>
              <a:rPr lang="en-US" err="1"/>
              <a:t>bài</a:t>
            </a:r>
            <a:r>
              <a:rPr lang="en-US"/>
              <a:t> học. GV cho HS quan sát hình ảnh thước gấp và yêu cầu HS </a:t>
            </a:r>
            <a:r>
              <a:rPr lang="vi-VN" sz="1800">
                <a:effectLst/>
                <a:latin typeface="Times New Roman" panose="02020603050405020304" pitchFamily="18" charset="0"/>
                <a:ea typeface="Calibri" panose="020F0502020204030204" pitchFamily="34" charset="0"/>
                <a:cs typeface="Times New Roman" panose="02020603050405020304" pitchFamily="18" charset="0"/>
              </a:rPr>
              <a:t>n</a:t>
            </a:r>
            <a:r>
              <a:rPr lang="en-US" sz="1800">
                <a:effectLst/>
                <a:latin typeface="Times New Roman" panose="02020603050405020304" pitchFamily="18" charset="0"/>
                <a:ea typeface="Calibri" panose="020F0502020204030204" pitchFamily="34" charset="0"/>
                <a:cs typeface="Times New Roman" panose="02020603050405020304" pitchFamily="18" charset="0"/>
              </a:rPr>
              <a:t>ê</a:t>
            </a:r>
            <a:r>
              <a:rPr lang="vi-VN" sz="1800">
                <a:effectLst/>
                <a:latin typeface="Times New Roman" panose="02020603050405020304" pitchFamily="18" charset="0"/>
                <a:ea typeface="Calibri" panose="020F0502020204030204" pitchFamily="34" charset="0"/>
                <a:cs typeface="Times New Roman" panose="02020603050405020304" pitchFamily="18" charset="0"/>
              </a:rPr>
              <a:t>u cấu tạo của thước gấp quan sát được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507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err="1"/>
              <a:t>sản</a:t>
            </a:r>
            <a:r>
              <a:rPr lang="en-US" baseline="0"/>
              <a:t> phẩm, cho HS thảo luận về sản phẩm và cách tạo ra chúng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107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cho HS thảo luận nhóm để thống nhất ý tưởng của nhóm, hỗ trợ nếu nhóm gặp khó khăn trong việc thể hiện ý 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53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a:t>
            </a:r>
            <a:r>
              <a:rPr lang="vi-VN" baseline="0"/>
              <a:t>hướng dẫn HS hoàn thiện phiếu số</a:t>
            </a:r>
            <a:r>
              <a:rPr lang="en-US" baseline="0"/>
              <a:t> 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873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thảo luận, nêu ý kiến giúp bạn Nam</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0568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yêu</a:t>
            </a:r>
            <a:r>
              <a:rPr lang="en-US" dirty="0"/>
              <a:t> </a:t>
            </a:r>
            <a:r>
              <a:rPr lang="en-US" dirty="0" err="1"/>
              <a:t>cầu</a:t>
            </a:r>
            <a:r>
              <a:rPr lang="en-US" dirty="0"/>
              <a:t> </a:t>
            </a:r>
            <a:r>
              <a:rPr lang="en-US" dirty="0" err="1"/>
              <a:t>nhóm</a:t>
            </a:r>
            <a:r>
              <a:rPr lang="en-US" dirty="0"/>
              <a:t> HS </a:t>
            </a:r>
            <a:r>
              <a:rPr lang="en-US" dirty="0" err="1"/>
              <a:t>kiểm</a:t>
            </a:r>
            <a:r>
              <a:rPr lang="en-US" dirty="0"/>
              <a:t> </a:t>
            </a:r>
            <a:r>
              <a:rPr lang="en-US" dirty="0" err="1"/>
              <a:t>tra</a:t>
            </a:r>
            <a:r>
              <a:rPr lang="en-US" dirty="0"/>
              <a:t> </a:t>
            </a:r>
            <a:r>
              <a:rPr lang="en-US" err="1"/>
              <a:t>lại</a:t>
            </a:r>
            <a:r>
              <a:rPr lang="en-US"/>
              <a:t> dụng cụ và vật </a:t>
            </a:r>
            <a:r>
              <a:rPr lang="en-US" dirty="0" err="1"/>
              <a:t>liệu</a:t>
            </a:r>
            <a:r>
              <a:rPr lang="en-US" dirty="0"/>
              <a:t> </a:t>
            </a:r>
            <a:r>
              <a:rPr lang="en-US" dirty="0" err="1"/>
              <a:t>của</a:t>
            </a:r>
            <a:r>
              <a:rPr lang="en-US" dirty="0"/>
              <a:t> </a:t>
            </a:r>
            <a:r>
              <a:rPr lang="en-US" dirty="0" err="1"/>
              <a:t>nhóm</a:t>
            </a:r>
            <a:r>
              <a:rPr lang="en-US" dirty="0"/>
              <a:t> </a:t>
            </a:r>
            <a:r>
              <a:rPr lang="en-US" dirty="0" err="1"/>
              <a:t>theo</a:t>
            </a:r>
            <a:r>
              <a:rPr lang="en-US" dirty="0"/>
              <a:t> </a:t>
            </a:r>
            <a:r>
              <a:rPr lang="en-US" dirty="0" err="1"/>
              <a:t>phiếu</a:t>
            </a:r>
            <a:r>
              <a:rPr lang="en-US" dirty="0"/>
              <a:t> </a:t>
            </a:r>
            <a:r>
              <a:rPr lang="en-US" dirty="0" err="1"/>
              <a:t>học</a:t>
            </a:r>
            <a:r>
              <a:rPr lang="en-US" dirty="0"/>
              <a:t> </a:t>
            </a:r>
            <a:r>
              <a:rPr lang="en-US" dirty="0" err="1"/>
              <a:t>tập</a:t>
            </a:r>
            <a:r>
              <a:rPr lang="en-US" dirty="0"/>
              <a:t>, </a:t>
            </a:r>
            <a:r>
              <a:rPr lang="en-US" dirty="0" err="1"/>
              <a:t>nếu</a:t>
            </a:r>
            <a:r>
              <a:rPr lang="en-US" dirty="0"/>
              <a:t> </a:t>
            </a:r>
            <a:r>
              <a:rPr lang="en-US" dirty="0" err="1"/>
              <a:t>có</a:t>
            </a:r>
            <a:r>
              <a:rPr lang="en-US" dirty="0"/>
              <a:t> </a:t>
            </a:r>
            <a:r>
              <a:rPr lang="en-US" dirty="0" err="1"/>
              <a:t>khác</a:t>
            </a:r>
            <a:r>
              <a:rPr lang="en-US" dirty="0"/>
              <a:t> </a:t>
            </a:r>
            <a:r>
              <a:rPr lang="en-US" dirty="0" err="1"/>
              <a:t>thì</a:t>
            </a:r>
            <a:r>
              <a:rPr lang="en-US" dirty="0"/>
              <a:t> </a:t>
            </a:r>
            <a:r>
              <a:rPr lang="en-US" dirty="0" err="1"/>
              <a:t>bổ</a:t>
            </a:r>
            <a:r>
              <a:rPr lang="en-US" dirty="0"/>
              <a:t> sung </a:t>
            </a:r>
            <a:r>
              <a:rPr lang="en-US" dirty="0" err="1"/>
              <a:t>vào</a:t>
            </a:r>
            <a:r>
              <a:rPr lang="en-US" dirty="0"/>
              <a:t> </a:t>
            </a:r>
            <a:r>
              <a:rPr lang="en-US" dirty="0" err="1"/>
              <a:t>phiếu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953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21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258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7468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876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HS sử</a:t>
            </a:r>
            <a:r>
              <a:rPr lang="en-US" baseline="0">
                <a:latin typeface="Times New Roman" panose="02020603050405020304" pitchFamily="18" charset="0"/>
                <a:cs typeface="Times New Roman" panose="02020603050405020304" pitchFamily="18" charset="0"/>
              </a:rPr>
              <a:t> dụng các dụng cụ học tập như sách, vở, bút… để chơi trò chơi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77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HS </a:t>
            </a:r>
            <a:r>
              <a:rPr lang="en-US" dirty="0" err="1"/>
              <a:t>đi</a:t>
            </a:r>
            <a:r>
              <a:rPr lang="en-US" dirty="0"/>
              <a:t> </a:t>
            </a:r>
            <a:r>
              <a:rPr lang="en-US" dirty="0" err="1"/>
              <a:t>vòng</a:t>
            </a:r>
            <a:r>
              <a:rPr lang="en-US" dirty="0"/>
              <a:t> </a:t>
            </a:r>
            <a:r>
              <a:rPr lang="en-US" dirty="0" err="1"/>
              <a:t>quanh</a:t>
            </a:r>
            <a:r>
              <a:rPr lang="en-US" dirty="0"/>
              <a:t> </a:t>
            </a:r>
            <a:r>
              <a:rPr lang="en-US" err="1"/>
              <a:t>xem</a:t>
            </a:r>
            <a:r>
              <a:rPr lang="en-US"/>
              <a:t> các sản</a:t>
            </a:r>
            <a:r>
              <a:rPr lang="en-US" baseline="0"/>
              <a:t> phẩm </a:t>
            </a:r>
            <a:r>
              <a:rPr lang="en-US"/>
              <a:t>của </a:t>
            </a:r>
            <a:r>
              <a:rPr lang="en-US" dirty="0" err="1"/>
              <a:t>các</a:t>
            </a:r>
            <a:r>
              <a:rPr lang="en-US" dirty="0"/>
              <a:t> </a:t>
            </a:r>
            <a:r>
              <a:rPr lang="en-US" dirty="0" err="1"/>
              <a:t>bạn</a:t>
            </a:r>
            <a:r>
              <a:rPr lang="en-US" dirty="0"/>
              <a:t> </a:t>
            </a:r>
            <a:r>
              <a:rPr lang="en-US" dirty="0" err="1"/>
              <a:t>sau</a:t>
            </a:r>
            <a:r>
              <a:rPr lang="en-US" dirty="0"/>
              <a:t> </a:t>
            </a:r>
            <a:r>
              <a:rPr lang="en-US" dirty="0" err="1"/>
              <a:t>đó</a:t>
            </a:r>
            <a:r>
              <a:rPr lang="en-US" dirty="0"/>
              <a:t>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err="1"/>
              <a:t>tặng</a:t>
            </a:r>
            <a:r>
              <a:rPr lang="en-US"/>
              <a:t> thêm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hoặc</a:t>
            </a:r>
            <a:r>
              <a:rPr lang="en-US" dirty="0"/>
              <a:t> </a:t>
            </a:r>
            <a:r>
              <a:rPr lang="en-US" dirty="0" err="1"/>
              <a:t>nhiều</a:t>
            </a:r>
            <a:r>
              <a:rPr lang="en-US" dirty="0"/>
              <a:t> </a:t>
            </a:r>
            <a:r>
              <a:rPr lang="en-US" dirty="0" err="1"/>
              <a:t>hơn</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351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462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giới thiệu về thước gấp</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997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hoặc muốn góp ý</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80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thực hành </a:t>
            </a:r>
            <a:r>
              <a:rPr lang="vi-VN" sz="1200" kern="1200">
                <a:solidFill>
                  <a:schemeClr val="tx1"/>
                </a:solidFill>
                <a:effectLst/>
                <a:latin typeface="+mn-lt"/>
                <a:ea typeface="+mn-ea"/>
                <a:cs typeface="+mn-cs"/>
              </a:rPr>
              <a:t>chỉ </a:t>
            </a:r>
            <a:r>
              <a:rPr lang="en-US" sz="1200" kern="1200">
                <a:solidFill>
                  <a:schemeClr val="tx1"/>
                </a:solidFill>
                <a:effectLst/>
                <a:latin typeface="+mn-lt"/>
                <a:ea typeface="+mn-ea"/>
                <a:cs typeface="+mn-cs"/>
              </a:rPr>
              <a:t>ra </a:t>
            </a:r>
            <a:r>
              <a:rPr lang="vi-VN" sz="1200" kern="1200">
                <a:solidFill>
                  <a:schemeClr val="tx1"/>
                </a:solidFill>
                <a:effectLst/>
                <a:latin typeface="+mn-lt"/>
                <a:ea typeface="+mn-ea"/>
                <a:cs typeface="+mn-cs"/>
              </a:rPr>
              <a:t>các vạch 1 cm, 5 cm, 10 cm, 1 dm</a:t>
            </a:r>
            <a:r>
              <a:rPr lang="en-US" sz="1200" kern="1200">
                <a:solidFill>
                  <a:schemeClr val="tx1"/>
                </a:solidFill>
                <a:effectLst/>
                <a:latin typeface="+mn-lt"/>
                <a:ea typeface="+mn-ea"/>
                <a:cs typeface="+mn-cs"/>
              </a:rPr>
              <a:t> </a:t>
            </a:r>
            <a:r>
              <a:rPr lang="vi-VN" sz="1200" kern="1200">
                <a:solidFill>
                  <a:schemeClr val="tx1"/>
                </a:solidFill>
                <a:effectLst/>
                <a:latin typeface="+mn-lt"/>
                <a:ea typeface="+mn-ea"/>
                <a:cs typeface="+mn-cs"/>
              </a:rPr>
              <a:t>trên thước</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Lưu ý cách đổi đơn vị đo</a:t>
            </a:r>
            <a:endParaRPr lang="vi-VN" baseline="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5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ứng với 1 cm.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56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ứng với 5 cm. </a:t>
            </a:r>
          </a:p>
          <a:p>
            <a:pPr lvl="0" algn="just">
              <a:spcBef>
                <a:spcPts val="600"/>
              </a:spcBef>
              <a:defRPr/>
            </a:pPr>
            <a:r>
              <a:rPr lang="en-US" baseline="0"/>
              <a:t>GV hướng dẫn HS cách sử dụng thước đo 5 cm có thể không bắt đầu từ số 0. Ví dụ, nếu đo 5 cm bắt đầu từ số 2 thì vạch đầu ở đâu, vạch cuối ở đâu</a:t>
            </a:r>
            <a:endParaRPr lang="vi-VN" altLang="zh-CN" sz="1200">
              <a:solidFill>
                <a:srgbClr val="002060"/>
              </a:solidFill>
              <a:latin typeface="Roboto" panose="02000000000000000000" pitchFamily="2" charset="0"/>
              <a:ea typeface="Roboto"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060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Đại diện HS từng nhóm lên chỉ ra vạch thước ứng với 10 cm.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270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spcBef>
                <a:spcPts val="600"/>
              </a:spcBef>
              <a:defRPr/>
            </a:pPr>
            <a:r>
              <a:rPr lang="en-US" baseline="0"/>
              <a:t>GV cho HS đổi đơn vị đo rồi mới đo.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133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20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428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9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84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4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2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00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7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13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0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931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0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327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757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527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248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02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067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164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094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336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42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5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060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52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2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60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883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61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60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65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64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5213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81090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5049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34.png"/><Relationship Id="rId5" Type="http://schemas.microsoft.com/office/2007/relationships/hdphoto" Target="../media/hdphoto5.wdp"/><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0494"/>
            <a:ext cx="2179893" cy="1594314"/>
            <a:chOff x="223610" y="-30871"/>
            <a:chExt cx="2179893" cy="1594314"/>
          </a:xfrm>
        </p:grpSpPr>
        <p:sp>
          <p:nvSpPr>
            <p:cNvPr id="4" name="Oval 3"/>
            <p:cNvSpPr/>
            <p:nvPr/>
          </p:nvSpPr>
          <p:spPr>
            <a:xfrm>
              <a:off x="426720" y="152426"/>
              <a:ext cx="1859280" cy="1254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10" y="-30871"/>
              <a:ext cx="2179893" cy="1594314"/>
            </a:xfrm>
            <a:prstGeom prst="rect">
              <a:avLst/>
            </a:prstGeom>
            <a:ln>
              <a:noFill/>
            </a:ln>
          </p:spPr>
        </p:pic>
      </p:grpSp>
      <p:sp>
        <p:nvSpPr>
          <p:cNvPr id="40" name="TextBox 39">
            <a:extLst>
              <a:ext uri="{FF2B5EF4-FFF2-40B4-BE49-F238E27FC236}">
                <a16:creationId xmlns:a16="http://schemas.microsoft.com/office/drawing/2014/main" id="{DA14CBFD-2C6F-E4A0-F468-3C5C731B2275}"/>
              </a:ext>
            </a:extLst>
          </p:cNvPr>
          <p:cNvSpPr txBox="1"/>
          <p:nvPr/>
        </p:nvSpPr>
        <p:spPr>
          <a:xfrm>
            <a:off x="2751592" y="308102"/>
            <a:ext cx="2246398"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7030A0"/>
                </a:solidFill>
                <a:effectLst/>
                <a:uLnTx/>
                <a:uFillTx/>
                <a:latin typeface="Roboto Black" panose="02000000000000000000" pitchFamily="2" charset="0"/>
                <a:ea typeface="Roboto Black" panose="02000000000000000000" pitchFamily="2" charset="0"/>
                <a:cs typeface="+mn-cs"/>
              </a:rPr>
              <a:t>BÀI</a:t>
            </a: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 14</a:t>
            </a:r>
          </a:p>
        </p:txBody>
      </p:sp>
      <p:sp>
        <p:nvSpPr>
          <p:cNvPr id="43" name="TextBox 42">
            <a:extLst>
              <a:ext uri="{FF2B5EF4-FFF2-40B4-BE49-F238E27FC236}">
                <a16:creationId xmlns:a16="http://schemas.microsoft.com/office/drawing/2014/main" id="{5B1500B4-2A13-B105-884B-9C3A22343CC6}"/>
              </a:ext>
            </a:extLst>
          </p:cNvPr>
          <p:cNvSpPr txBox="1"/>
          <p:nvPr/>
        </p:nvSpPr>
        <p:spPr>
          <a:xfrm>
            <a:off x="6063484" y="6304713"/>
            <a:ext cx="1058090" cy="461665"/>
          </a:xfrm>
          <a:prstGeom prst="rect">
            <a:avLst/>
          </a:prstGeom>
          <a:solidFill>
            <a:schemeClr val="bg1"/>
          </a:solid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Roboto Black" panose="02000000000000000000" pitchFamily="2" charset="0"/>
                <a:ea typeface="Roboto Black" panose="02000000000000000000" pitchFamily="2" charset="0"/>
                <a:cs typeface="+mn-cs"/>
              </a:rPr>
              <a:t>Tiết 1</a:t>
            </a:r>
          </a:p>
        </p:txBody>
      </p:sp>
      <p:sp>
        <p:nvSpPr>
          <p:cNvPr id="7" name="TextBox 6"/>
          <p:cNvSpPr txBox="1"/>
          <p:nvPr/>
        </p:nvSpPr>
        <p:spPr>
          <a:xfrm>
            <a:off x="3874791" y="1143807"/>
            <a:ext cx="4793727" cy="1015663"/>
          </a:xfrm>
          <a:prstGeom prst="rect">
            <a:avLst/>
          </a:prstGeom>
          <a:noFill/>
        </p:spPr>
        <p:txBody>
          <a:bodyPr wrap="square" rtlCol="0">
            <a:spAutoFit/>
          </a:bodyPr>
          <a:lstStyle/>
          <a:p>
            <a:pPr lvl="0" algn="ctr">
              <a:defRPr/>
            </a:pPr>
            <a:r>
              <a:rPr lang="vi-VN" altLang="zh-CN" sz="6000" b="1">
                <a:ln>
                  <a:solidFill>
                    <a:srgbClr val="002060"/>
                  </a:solidFill>
                </a:ln>
                <a:solidFill>
                  <a:srgbClr val="FFC000"/>
                </a:solidFill>
                <a:latin typeface="Roboto Black" panose="02000000000000000000" pitchFamily="2" charset="0"/>
                <a:ea typeface="Roboto Black" panose="02000000000000000000" pitchFamily="2" charset="0"/>
              </a:rPr>
              <a:t>THƯỚC GẤP</a:t>
            </a:r>
            <a:endParaRPr kumimoji="0" lang="en-US" altLang="zh-CN" sz="9600" b="1" i="0" u="none" strike="noStrike" kern="1200" cap="none" spc="0" normalizeH="0" baseline="0" noProof="0" dirty="0">
              <a:ln>
                <a:solidFill>
                  <a:srgbClr val="002060"/>
                </a:solidFill>
              </a:ln>
              <a:solidFill>
                <a:srgbClr val="FFC000"/>
              </a:solidFill>
              <a:effectLst/>
              <a:uLnTx/>
              <a:uFillTx/>
              <a:latin typeface="Roboto Black" panose="02000000000000000000" pitchFamily="2" charset="0"/>
              <a:ea typeface="Roboto Black" panose="02000000000000000000" pitchFamily="2" charset="0"/>
            </a:endParaRPr>
          </a:p>
        </p:txBody>
      </p:sp>
      <p:pic>
        <p:nvPicPr>
          <p:cNvPr id="2" name="Picture 1">
            <a:extLst>
              <a:ext uri="{FF2B5EF4-FFF2-40B4-BE49-F238E27FC236}">
                <a16:creationId xmlns:a16="http://schemas.microsoft.com/office/drawing/2014/main" id="{959BAA78-0884-C376-ED9C-FF93CE96F2B0}"/>
              </a:ext>
            </a:extLst>
          </p:cNvPr>
          <p:cNvPicPr>
            <a:picLocks noChangeAspect="1"/>
          </p:cNvPicPr>
          <p:nvPr/>
        </p:nvPicPr>
        <p:blipFill>
          <a:blip r:embed="rId3"/>
          <a:stretch>
            <a:fillRect/>
          </a:stretch>
        </p:blipFill>
        <p:spPr>
          <a:xfrm>
            <a:off x="3703725" y="2366746"/>
            <a:ext cx="4784550" cy="3050373"/>
          </a:xfrm>
          <a:prstGeom prst="rect">
            <a:avLst/>
          </a:prstGeom>
        </p:spPr>
      </p:pic>
    </p:spTree>
    <p:extLst>
      <p:ext uri="{BB962C8B-B14F-4D97-AF65-F5344CB8AC3E}">
        <p14:creationId xmlns:p14="http://schemas.microsoft.com/office/powerpoint/2010/main" val="1715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5</a:t>
            </a:r>
            <a:r>
              <a:rPr lang="vi-VN" altLang="zh-CN" sz="2400">
                <a:solidFill>
                  <a:srgbClr val="002060"/>
                </a:solidFill>
                <a:latin typeface="Roboto" panose="02000000000000000000" pitchFamily="2" charset="0"/>
                <a:ea typeface="Roboto" panose="02000000000000000000" pitchFamily="2" charset="0"/>
              </a:rPr>
              <a:t> cm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3">
                <a:shade val="45000"/>
                <a:satMod val="135000"/>
              </a:schemeClr>
              <a:prstClr val="white"/>
            </a:duotone>
          </a:blip>
          <a:stretch>
            <a:fillRect/>
          </a:stretch>
        </p:blipFill>
        <p:spPr>
          <a:xfrm>
            <a:off x="3333918" y="3565397"/>
            <a:ext cx="5524164" cy="1299202"/>
          </a:xfrm>
          <a:prstGeom prst="rect">
            <a:avLst/>
          </a:prstGeom>
        </p:spPr>
      </p:pic>
      <p:cxnSp>
        <p:nvCxnSpPr>
          <p:cNvPr id="5" name="Straight Arrow Connector 4"/>
          <p:cNvCxnSpPr>
            <a:cxnSpLocks/>
          </p:cNvCxnSpPr>
          <p:nvPr/>
        </p:nvCxnSpPr>
        <p:spPr>
          <a:xfrm>
            <a:off x="3590136" y="3369331"/>
            <a:ext cx="2440653"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51044" y="2865681"/>
            <a:ext cx="91883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5</a:t>
            </a:r>
            <a:r>
              <a:rPr lang="vi-VN" altLang="zh-CN" sz="2400">
                <a:solidFill>
                  <a:srgbClr val="002060"/>
                </a:solidFill>
                <a:latin typeface="Roboto" panose="02000000000000000000" pitchFamily="2" charset="0"/>
                <a:ea typeface="Roboto" panose="02000000000000000000" pitchFamily="2" charset="0"/>
              </a:rPr>
              <a:t> cm</a:t>
            </a:r>
          </a:p>
        </p:txBody>
      </p:sp>
      <p:pic>
        <p:nvPicPr>
          <p:cNvPr id="3" name="Picture 2">
            <a:extLst>
              <a:ext uri="{FF2B5EF4-FFF2-40B4-BE49-F238E27FC236}">
                <a16:creationId xmlns:a16="http://schemas.microsoft.com/office/drawing/2014/main" id="{42E94D3E-66BB-2D3E-0EC4-3BE2277104BD}"/>
              </a:ext>
            </a:extLst>
          </p:cNvPr>
          <p:cNvPicPr>
            <a:picLocks noChangeAspect="1"/>
          </p:cNvPicPr>
          <p:nvPr/>
        </p:nvPicPr>
        <p:blipFill>
          <a:blip r:embed="rId5"/>
          <a:stretch>
            <a:fillRect/>
          </a:stretch>
        </p:blipFill>
        <p:spPr>
          <a:xfrm>
            <a:off x="3695677" y="3914759"/>
            <a:ext cx="323895" cy="228632"/>
          </a:xfrm>
          <a:prstGeom prst="rect">
            <a:avLst/>
          </a:prstGeom>
        </p:spPr>
      </p:pic>
      <p:pic>
        <p:nvPicPr>
          <p:cNvPr id="6" name="Picture 5">
            <a:extLst>
              <a:ext uri="{FF2B5EF4-FFF2-40B4-BE49-F238E27FC236}">
                <a16:creationId xmlns:a16="http://schemas.microsoft.com/office/drawing/2014/main" id="{94EE8AFB-0959-E83A-75A1-C97254970B40}"/>
              </a:ext>
            </a:extLst>
          </p:cNvPr>
          <p:cNvPicPr>
            <a:picLocks noChangeAspect="1"/>
          </p:cNvPicPr>
          <p:nvPr/>
        </p:nvPicPr>
        <p:blipFill>
          <a:blip r:embed="rId6"/>
          <a:stretch>
            <a:fillRect/>
          </a:stretch>
        </p:blipFill>
        <p:spPr>
          <a:xfrm>
            <a:off x="8210522" y="4157848"/>
            <a:ext cx="400106" cy="228632"/>
          </a:xfrm>
          <a:prstGeom prst="rect">
            <a:avLst/>
          </a:prstGeom>
        </p:spPr>
      </p:pic>
      <p:cxnSp>
        <p:nvCxnSpPr>
          <p:cNvPr id="11" name="Straight Arrow Connector 10">
            <a:extLst>
              <a:ext uri="{FF2B5EF4-FFF2-40B4-BE49-F238E27FC236}">
                <a16:creationId xmlns:a16="http://schemas.microsoft.com/office/drawing/2014/main" id="{BAA1BC77-68FD-22D3-0002-4C861C1E5AEE}"/>
              </a:ext>
            </a:extLst>
          </p:cNvPr>
          <p:cNvCxnSpPr>
            <a:cxnSpLocks/>
          </p:cNvCxnSpPr>
          <p:nvPr/>
        </p:nvCxnSpPr>
        <p:spPr>
          <a:xfrm>
            <a:off x="6030789" y="3055049"/>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7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5"/>
                                        </p:tgtEl>
                                      </p:cBhvr>
                                    </p:animEffect>
                                    <p:animScale>
                                      <p:cBhvr>
                                        <p:cTn id="23"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6">
                <a:shade val="45000"/>
                <a:satMod val="135000"/>
              </a:schemeClr>
              <a:prstClr val="white"/>
            </a:duotone>
          </a:blip>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0CF50590-7129-2B5A-083A-CF82A17C3BAD}"/>
              </a:ext>
            </a:extLst>
          </p:cNvPr>
          <p:cNvPicPr>
            <a:picLocks noChangeAspect="1"/>
          </p:cNvPicPr>
          <p:nvPr/>
        </p:nvPicPr>
        <p:blipFill>
          <a:blip r:embed="rId5"/>
          <a:stretch>
            <a:fillRect/>
          </a:stretch>
        </p:blipFill>
        <p:spPr>
          <a:xfrm>
            <a:off x="3681388" y="3957626"/>
            <a:ext cx="352474" cy="161948"/>
          </a:xfrm>
          <a:prstGeom prst="rect">
            <a:avLst/>
          </a:prstGeom>
        </p:spPr>
      </p:pic>
      <p:pic>
        <p:nvPicPr>
          <p:cNvPr id="6" name="Picture 5">
            <a:extLst>
              <a:ext uri="{FF2B5EF4-FFF2-40B4-BE49-F238E27FC236}">
                <a16:creationId xmlns:a16="http://schemas.microsoft.com/office/drawing/2014/main" id="{3550F9E7-360E-C42F-941B-025D9FA24D76}"/>
              </a:ext>
            </a:extLst>
          </p:cNvPr>
          <p:cNvPicPr>
            <a:picLocks noChangeAspect="1"/>
          </p:cNvPicPr>
          <p:nvPr/>
        </p:nvPicPr>
        <p:blipFill>
          <a:blip r:embed="rId6"/>
          <a:stretch>
            <a:fillRect/>
          </a:stretch>
        </p:blipFill>
        <p:spPr>
          <a:xfrm>
            <a:off x="8246163" y="4136182"/>
            <a:ext cx="419158" cy="228632"/>
          </a:xfrm>
          <a:prstGeom prst="rect">
            <a:avLst/>
          </a:prstGeom>
        </p:spPr>
      </p:pic>
      <p:sp>
        <p:nvSpPr>
          <p:cNvPr id="13" name="TextBox 12">
            <a:extLst>
              <a:ext uri="{FF2B5EF4-FFF2-40B4-BE49-F238E27FC236}">
                <a16:creationId xmlns:a16="http://schemas.microsoft.com/office/drawing/2014/main" id="{F48BCF54-C51F-036D-080A-86238AD2989A}"/>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4" name="Straight Arrow Connector 13">
            <a:extLst>
              <a:ext uri="{FF2B5EF4-FFF2-40B4-BE49-F238E27FC236}">
                <a16:creationId xmlns:a16="http://schemas.microsoft.com/office/drawing/2014/main" id="{8EA03713-DA4E-F1AB-9D27-473582F56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16B998-91D0-E3EC-2DFA-C6F0F3976612}"/>
              </a:ext>
            </a:extLst>
          </p:cNvPr>
          <p:cNvSpPr txBox="1"/>
          <p:nvPr/>
        </p:nvSpPr>
        <p:spPr>
          <a:xfrm>
            <a:off x="5526106" y="2792596"/>
            <a:ext cx="1139787"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8" name="Straight Arrow Connector 17">
            <a:extLst>
              <a:ext uri="{FF2B5EF4-FFF2-40B4-BE49-F238E27FC236}">
                <a16:creationId xmlns:a16="http://schemas.microsoft.com/office/drawing/2014/main" id="{0E981D23-B224-3EAD-2135-0760F22BA403}"/>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6" presetClass="emph" presetSubtype="0" repeatCount="3000" fill="hold" nodeType="withEffect">
                                  <p:stCondLst>
                                    <p:cond delay="0"/>
                                  </p:stCondLst>
                                  <p:childTnLst>
                                    <p:animEffect transition="out" filter="fade">
                                      <p:cBhvr>
                                        <p:cTn id="22" dur="1000" tmFilter="0, 0; .2, .5; .8, .5; 1, 0"/>
                                        <p:tgtEl>
                                          <p:spTgt spid="14"/>
                                        </p:tgtEl>
                                      </p:cBhvr>
                                    </p:animEffect>
                                    <p:animScale>
                                      <p:cBhvr>
                                        <p:cTn id="23"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9" name="TextBox 8"/>
          <p:cNvSpPr txBox="1"/>
          <p:nvPr/>
        </p:nvSpPr>
        <p:spPr>
          <a:xfrm>
            <a:off x="4422812" y="1908574"/>
            <a:ext cx="41973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a:t>
            </a:r>
            <a:r>
              <a:rPr lang="en-US" altLang="zh-CN" sz="2400">
                <a:solidFill>
                  <a:srgbClr val="002060"/>
                </a:solidFill>
                <a:latin typeface="Roboto" panose="02000000000000000000" pitchFamily="2" charset="0"/>
                <a:ea typeface="Roboto" panose="02000000000000000000" pitchFamily="2" charset="0"/>
              </a:rPr>
              <a:t>d</a:t>
            </a:r>
            <a:r>
              <a:rPr lang="vi-VN" altLang="zh-CN" sz="2400">
                <a:solidFill>
                  <a:srgbClr val="002060"/>
                </a:solidFill>
                <a:latin typeface="Roboto" panose="02000000000000000000" pitchFamily="2" charset="0"/>
                <a:ea typeface="Roboto" panose="02000000000000000000" pitchFamily="2" charset="0"/>
              </a:rPr>
              <a:t>m</a:t>
            </a:r>
          </a:p>
        </p:txBody>
      </p:sp>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3333918" y="3565397"/>
            <a:ext cx="5524164" cy="1299202"/>
          </a:xfrm>
          <a:prstGeom prst="rect">
            <a:avLst/>
          </a:prstGeom>
        </p:spPr>
      </p:pic>
      <p:pic>
        <p:nvPicPr>
          <p:cNvPr id="3" name="Picture 2">
            <a:extLst>
              <a:ext uri="{FF2B5EF4-FFF2-40B4-BE49-F238E27FC236}">
                <a16:creationId xmlns:a16="http://schemas.microsoft.com/office/drawing/2014/main" id="{E5631502-3139-1B09-CFBC-4B02C04C8558}"/>
              </a:ext>
            </a:extLst>
          </p:cNvPr>
          <p:cNvPicPr>
            <a:picLocks noChangeAspect="1"/>
          </p:cNvPicPr>
          <p:nvPr/>
        </p:nvPicPr>
        <p:blipFill>
          <a:blip r:embed="rId5"/>
          <a:stretch>
            <a:fillRect/>
          </a:stretch>
        </p:blipFill>
        <p:spPr>
          <a:xfrm>
            <a:off x="3694911" y="3905235"/>
            <a:ext cx="333422" cy="209579"/>
          </a:xfrm>
          <a:prstGeom prst="rect">
            <a:avLst/>
          </a:prstGeom>
        </p:spPr>
      </p:pic>
      <p:pic>
        <p:nvPicPr>
          <p:cNvPr id="6" name="Picture 5">
            <a:extLst>
              <a:ext uri="{FF2B5EF4-FFF2-40B4-BE49-F238E27FC236}">
                <a16:creationId xmlns:a16="http://schemas.microsoft.com/office/drawing/2014/main" id="{EAA06B35-3AC0-754E-97A6-0FB0CF004267}"/>
              </a:ext>
            </a:extLst>
          </p:cNvPr>
          <p:cNvPicPr>
            <a:picLocks noChangeAspect="1"/>
          </p:cNvPicPr>
          <p:nvPr/>
        </p:nvPicPr>
        <p:blipFill>
          <a:blip r:embed="rId6"/>
          <a:stretch>
            <a:fillRect/>
          </a:stretch>
        </p:blipFill>
        <p:spPr>
          <a:xfrm>
            <a:off x="8222347" y="4133093"/>
            <a:ext cx="466790" cy="228632"/>
          </a:xfrm>
          <a:prstGeom prst="rect">
            <a:avLst/>
          </a:prstGeom>
        </p:spPr>
      </p:pic>
      <p:cxnSp>
        <p:nvCxnSpPr>
          <p:cNvPr id="7" name="Straight Arrow Connector 6">
            <a:extLst>
              <a:ext uri="{FF2B5EF4-FFF2-40B4-BE49-F238E27FC236}">
                <a16:creationId xmlns:a16="http://schemas.microsoft.com/office/drawing/2014/main" id="{22FA92DD-BF44-4BC7-9587-E8505EECD071}"/>
              </a:ext>
            </a:extLst>
          </p:cNvPr>
          <p:cNvCxnSpPr>
            <a:cxnSpLocks/>
          </p:cNvCxnSpPr>
          <p:nvPr/>
        </p:nvCxnSpPr>
        <p:spPr>
          <a:xfrm>
            <a:off x="3590136" y="3369331"/>
            <a:ext cx="4869528"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B1CB16-1705-BCE2-3D92-42FF0AFE2606}"/>
              </a:ext>
            </a:extLst>
          </p:cNvPr>
          <p:cNvSpPr txBox="1"/>
          <p:nvPr/>
        </p:nvSpPr>
        <p:spPr>
          <a:xfrm>
            <a:off x="5107006" y="2774867"/>
            <a:ext cx="218121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12" name="Straight Arrow Connector 11">
            <a:extLst>
              <a:ext uri="{FF2B5EF4-FFF2-40B4-BE49-F238E27FC236}">
                <a16:creationId xmlns:a16="http://schemas.microsoft.com/office/drawing/2014/main" id="{9D32DBE1-6B8A-519F-FF1B-1B7DDE1C3E51}"/>
              </a:ext>
            </a:extLst>
          </p:cNvPr>
          <p:cNvCxnSpPr>
            <a:cxnSpLocks/>
          </p:cNvCxnSpPr>
          <p:nvPr/>
        </p:nvCxnSpPr>
        <p:spPr>
          <a:xfrm>
            <a:off x="8459664" y="3074132"/>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0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par>
                                <p:cTn id="23" presetID="26" presetClass="emph" presetSubtype="0" repeatCount="3000" fill="hold" nodeType="withEffect">
                                  <p:stCondLst>
                                    <p:cond delay="0"/>
                                  </p:stCondLst>
                                  <p:childTnLst>
                                    <p:animEffect transition="out" filter="fade">
                                      <p:cBhvr>
                                        <p:cTn id="24" dur="1000" tmFilter="0, 0; .2, .5; .8, .5; 1, 0"/>
                                        <p:tgtEl>
                                          <p:spTgt spid="7"/>
                                        </p:tgtEl>
                                      </p:cBhvr>
                                    </p:animEffect>
                                    <p:animScale>
                                      <p:cBhvr>
                                        <p:cTn id="25"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184845" y="1905505"/>
            <a:ext cx="9822309" cy="3046989"/>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465066" y="2041854"/>
            <a:ext cx="9412734" cy="3046988"/>
          </a:xfrm>
          <a:prstGeom prst="rect">
            <a:avLst/>
          </a:prstGeom>
          <a:noFill/>
        </p:spPr>
        <p:txBody>
          <a:bodyPr wrap="square" lIns="0" tIns="0" rIns="0" bIns="0" rtlCol="0">
            <a:spAutoFit/>
          </a:bodyPr>
          <a:lstStyle/>
          <a:p>
            <a:pPr lvl="0">
              <a:spcBef>
                <a:spcPts val="600"/>
              </a:spcBef>
              <a:defRPr/>
            </a:pPr>
            <a:r>
              <a:rPr lang="en-US" sz="2400" b="1">
                <a:solidFill>
                  <a:srgbClr val="002060"/>
                </a:solidFill>
                <a:latin typeface="Roboto" panose="02000000000000000000" pitchFamily="2" charset="0"/>
                <a:ea typeface="Roboto" panose="02000000000000000000" pitchFamily="2" charset="0"/>
              </a:rPr>
              <a:t>Điền số thích hợp vào chỗ chấm:</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Trên thước kẻ</a:t>
            </a:r>
            <a:r>
              <a:rPr lang="en-US" sz="2400">
                <a:solidFill>
                  <a:srgbClr val="002060"/>
                </a:solidFill>
                <a:latin typeface="Roboto" panose="02000000000000000000" pitchFamily="2" charset="0"/>
                <a:ea typeface="Roboto" panose="02000000000000000000" pitchFamily="2" charset="0"/>
              </a:rPr>
              <a:t> có vạch chia xăng-ti-mét: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 ứng với 4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3</a:t>
            </a:r>
            <a:r>
              <a:rPr lang="en-US" sz="2400">
                <a:solidFill>
                  <a:srgbClr val="002060"/>
                </a:solidFill>
                <a:latin typeface="Roboto" panose="02000000000000000000" pitchFamily="2" charset="0"/>
                <a:ea typeface="Roboto" panose="02000000000000000000" pitchFamily="2" charset="0"/>
              </a:rPr>
              <a:t> thì vạch cuối ở số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b) ứng với 8 cm</a:t>
            </a:r>
            <a:r>
              <a:rPr lang="en-US" sz="2400">
                <a:solidFill>
                  <a:srgbClr val="002060"/>
                </a:solidFill>
                <a:latin typeface="Roboto" panose="02000000000000000000" pitchFamily="2" charset="0"/>
                <a:ea typeface="Roboto" panose="02000000000000000000" pitchFamily="2" charset="0"/>
              </a:rPr>
              <a:t>, nếu vạch</a:t>
            </a:r>
            <a:r>
              <a:rPr lang="vi-VN" sz="2400">
                <a:solidFill>
                  <a:srgbClr val="002060"/>
                </a:solidFill>
                <a:latin typeface="Roboto" panose="02000000000000000000" pitchFamily="2" charset="0"/>
                <a:ea typeface="Roboto" panose="02000000000000000000" pitchFamily="2" charset="0"/>
              </a:rPr>
              <a:t> bắt đầu </a:t>
            </a:r>
            <a:r>
              <a:rPr lang="en-US" sz="2400">
                <a:solidFill>
                  <a:srgbClr val="002060"/>
                </a:solidFill>
                <a:latin typeface="Roboto" panose="02000000000000000000" pitchFamily="2" charset="0"/>
                <a:ea typeface="Roboto" panose="02000000000000000000" pitchFamily="2" charset="0"/>
              </a:rPr>
              <a:t>ở</a:t>
            </a:r>
            <a:r>
              <a:rPr lang="vi-VN" sz="2400">
                <a:solidFill>
                  <a:srgbClr val="002060"/>
                </a:solidFill>
                <a:latin typeface="Roboto" panose="02000000000000000000" pitchFamily="2" charset="0"/>
                <a:ea typeface="Roboto" panose="02000000000000000000" pitchFamily="2" charset="0"/>
              </a:rPr>
              <a:t> số 2</a:t>
            </a:r>
            <a:r>
              <a:rPr lang="en-US" sz="2400">
                <a:solidFill>
                  <a:srgbClr val="002060"/>
                </a:solidFill>
                <a:latin typeface="Roboto" panose="02000000000000000000" pitchFamily="2" charset="0"/>
                <a:ea typeface="Roboto" panose="02000000000000000000" pitchFamily="2" charset="0"/>
              </a:rPr>
              <a:t> thì vạch cuối ở số …… </a:t>
            </a: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c)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0</a:t>
            </a:r>
            <a:r>
              <a:rPr lang="en-US" sz="2400">
                <a:solidFill>
                  <a:srgbClr val="002060"/>
                </a:solidFill>
                <a:latin typeface="Roboto" panose="02000000000000000000" pitchFamily="2" charset="0"/>
                <a:ea typeface="Roboto" panose="02000000000000000000" pitchFamily="2" charset="0"/>
              </a:rPr>
              <a:t> và</a:t>
            </a:r>
            <a:r>
              <a:rPr lang="vi-VN" sz="2400">
                <a:solidFill>
                  <a:srgbClr val="002060"/>
                </a:solidFill>
                <a:latin typeface="Roboto" panose="02000000000000000000" pitchFamily="2" charset="0"/>
                <a:ea typeface="Roboto" panose="02000000000000000000" pitchFamily="2" charset="0"/>
              </a:rPr>
              <a:t> vạch cuối ở số 8</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algn="just">
              <a:spcBef>
                <a:spcPts val="600"/>
              </a:spcBef>
              <a:defRPr/>
            </a:pPr>
            <a:r>
              <a:rPr lang="vi-VN" sz="2400">
                <a:solidFill>
                  <a:srgbClr val="002060"/>
                </a:solidFill>
                <a:latin typeface="Roboto" panose="02000000000000000000" pitchFamily="2" charset="0"/>
                <a:ea typeface="Roboto" panose="02000000000000000000" pitchFamily="2" charset="0"/>
              </a:rPr>
              <a:t>d) vạch đầu </a:t>
            </a:r>
            <a:r>
              <a:rPr lang="en-US" sz="2400">
                <a:solidFill>
                  <a:srgbClr val="002060"/>
                </a:solidFill>
                <a:latin typeface="Roboto" panose="02000000000000000000" pitchFamily="2" charset="0"/>
                <a:ea typeface="Roboto" panose="02000000000000000000" pitchFamily="2" charset="0"/>
              </a:rPr>
              <a:t>tiên </a:t>
            </a:r>
            <a:r>
              <a:rPr lang="vi-VN" sz="2400">
                <a:solidFill>
                  <a:srgbClr val="002060"/>
                </a:solidFill>
                <a:latin typeface="Roboto" panose="02000000000000000000" pitchFamily="2" charset="0"/>
                <a:ea typeface="Roboto" panose="02000000000000000000" pitchFamily="2" charset="0"/>
              </a:rPr>
              <a:t>ở số </a:t>
            </a:r>
            <a:r>
              <a:rPr lang="en-US" sz="2400">
                <a:solidFill>
                  <a:srgbClr val="002060"/>
                </a:solidFill>
                <a:latin typeface="Roboto" panose="02000000000000000000" pitchFamily="2" charset="0"/>
                <a:ea typeface="Roboto" panose="02000000000000000000" pitchFamily="2" charset="0"/>
              </a:rPr>
              <a:t>4 và</a:t>
            </a:r>
            <a:r>
              <a:rPr lang="vi-VN" sz="2400">
                <a:solidFill>
                  <a:srgbClr val="002060"/>
                </a:solidFill>
                <a:latin typeface="Roboto" panose="02000000000000000000" pitchFamily="2" charset="0"/>
                <a:ea typeface="Roboto" panose="02000000000000000000" pitchFamily="2" charset="0"/>
              </a:rPr>
              <a:t> vạch cuối ở số </a:t>
            </a:r>
            <a:r>
              <a:rPr lang="en-US" sz="2400">
                <a:solidFill>
                  <a:srgbClr val="002060"/>
                </a:solidFill>
                <a:latin typeface="Roboto" panose="02000000000000000000" pitchFamily="2" charset="0"/>
                <a:ea typeface="Roboto" panose="02000000000000000000" pitchFamily="2" charset="0"/>
              </a:rPr>
              <a:t>10 </a:t>
            </a:r>
            <a:r>
              <a:rPr lang="vi-VN" sz="2400">
                <a:solidFill>
                  <a:srgbClr val="002060"/>
                </a:solidFill>
                <a:latin typeface="Roboto" panose="02000000000000000000" pitchFamily="2" charset="0"/>
                <a:ea typeface="Roboto" panose="02000000000000000000" pitchFamily="2" charset="0"/>
              </a:rPr>
              <a:t>ứng với </a:t>
            </a:r>
            <a:r>
              <a:rPr lang="en-US" sz="2400">
                <a:solidFill>
                  <a:srgbClr val="002060"/>
                </a:solidFill>
                <a:latin typeface="Roboto" panose="02000000000000000000" pitchFamily="2" charset="0"/>
                <a:ea typeface="Roboto" panose="02000000000000000000" pitchFamily="2" charset="0"/>
              </a:rPr>
              <a:t>độ dài là </a:t>
            </a:r>
            <a:r>
              <a:rPr lang="vi-VN" sz="2400">
                <a:solidFill>
                  <a:srgbClr val="002060"/>
                </a:solidFill>
                <a:latin typeface="Roboto" panose="02000000000000000000" pitchFamily="2" charset="0"/>
                <a:ea typeface="Roboto" panose="02000000000000000000" pitchFamily="2" charset="0"/>
              </a:rPr>
              <a:t>......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m</a:t>
            </a:r>
            <a:r>
              <a:rPr lang="en-US" sz="2400">
                <a:solidFill>
                  <a:srgbClr val="002060"/>
                </a:solidFill>
                <a:latin typeface="Roboto" panose="02000000000000000000" pitchFamily="2" charset="0"/>
                <a:ea typeface="Roboto" panose="02000000000000000000" pitchFamily="2" charset="0"/>
              </a:rPr>
              <a:t>.</a:t>
            </a:r>
          </a:p>
          <a:p>
            <a:pPr lvl="0" algn="just">
              <a:spcBef>
                <a:spcPts val="600"/>
              </a:spcBef>
              <a:defRPr/>
            </a:pPr>
            <a:endParaRPr lang="vi-VN" sz="2400">
              <a:solidFill>
                <a:srgbClr val="002060"/>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C50EEADF-F242-4F8F-96FE-76601BA8159E}"/>
              </a:ext>
            </a:extLst>
          </p:cNvPr>
          <p:cNvSpPr txBox="1"/>
          <p:nvPr/>
        </p:nvSpPr>
        <p:spPr>
          <a:xfrm>
            <a:off x="9541473" y="2869201"/>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7</a:t>
            </a:r>
          </a:p>
        </p:txBody>
      </p:sp>
      <p:sp>
        <p:nvSpPr>
          <p:cNvPr id="15" name="TextBox 14">
            <a:extLst>
              <a:ext uri="{FF2B5EF4-FFF2-40B4-BE49-F238E27FC236}">
                <a16:creationId xmlns:a16="http://schemas.microsoft.com/office/drawing/2014/main" id="{C50EEADF-F242-4F8F-96FE-76601BA8159E}"/>
              </a:ext>
            </a:extLst>
          </p:cNvPr>
          <p:cNvSpPr txBox="1"/>
          <p:nvPr/>
        </p:nvSpPr>
        <p:spPr>
          <a:xfrm>
            <a:off x="9488135" y="3327290"/>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10</a:t>
            </a:r>
          </a:p>
        </p:txBody>
      </p:sp>
      <p:sp>
        <p:nvSpPr>
          <p:cNvPr id="16" name="TextBox 15">
            <a:extLst>
              <a:ext uri="{FF2B5EF4-FFF2-40B4-BE49-F238E27FC236}">
                <a16:creationId xmlns:a16="http://schemas.microsoft.com/office/drawing/2014/main" id="{C50EEADF-F242-4F8F-96FE-76601BA8159E}"/>
              </a:ext>
            </a:extLst>
          </p:cNvPr>
          <p:cNvSpPr txBox="1"/>
          <p:nvPr/>
        </p:nvSpPr>
        <p:spPr>
          <a:xfrm>
            <a:off x="9759770" y="3747758"/>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8</a:t>
            </a:r>
          </a:p>
        </p:txBody>
      </p:sp>
      <p:sp>
        <p:nvSpPr>
          <p:cNvPr id="17" name="TextBox 16">
            <a:extLst>
              <a:ext uri="{FF2B5EF4-FFF2-40B4-BE49-F238E27FC236}">
                <a16:creationId xmlns:a16="http://schemas.microsoft.com/office/drawing/2014/main" id="{C50EEADF-F242-4F8F-96FE-76601BA8159E}"/>
              </a:ext>
            </a:extLst>
          </p:cNvPr>
          <p:cNvSpPr txBox="1"/>
          <p:nvPr/>
        </p:nvSpPr>
        <p:spPr>
          <a:xfrm>
            <a:off x="9924730" y="4211615"/>
            <a:ext cx="32992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6</a:t>
            </a:r>
          </a:p>
        </p:txBody>
      </p:sp>
    </p:spTree>
    <p:extLst>
      <p:ext uri="{BB962C8B-B14F-4D97-AF65-F5344CB8AC3E}">
        <p14:creationId xmlns:p14="http://schemas.microsoft.com/office/powerpoint/2010/main" val="24904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86278" y="978097"/>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 = 10</a:t>
            </a:r>
            <a:r>
              <a:rPr lang="vi-VN" altLang="zh-CN" sz="2400">
                <a:solidFill>
                  <a:srgbClr val="002060"/>
                </a:solidFill>
                <a:latin typeface="Roboto" panose="02000000000000000000" pitchFamily="2" charset="0"/>
                <a:ea typeface="Roboto" panose="02000000000000000000" pitchFamily="2" charset="0"/>
              </a:rPr>
              <a:t> cm</a:t>
            </a:r>
          </a:p>
        </p:txBody>
      </p:sp>
      <p:grpSp>
        <p:nvGrpSpPr>
          <p:cNvPr id="27" name="Group 26">
            <a:extLst>
              <a:ext uri="{FF2B5EF4-FFF2-40B4-BE49-F238E27FC236}">
                <a16:creationId xmlns:a16="http://schemas.microsoft.com/office/drawing/2014/main" id="{7FC16F7B-6F9F-E253-BD79-412C06FAA1F4}"/>
              </a:ext>
            </a:extLst>
          </p:cNvPr>
          <p:cNvGrpSpPr/>
          <p:nvPr/>
        </p:nvGrpSpPr>
        <p:grpSpPr>
          <a:xfrm>
            <a:off x="2631276" y="2978228"/>
            <a:ext cx="5735975" cy="2377440"/>
            <a:chOff x="3229515" y="2895600"/>
            <a:chExt cx="5732970" cy="2377440"/>
          </a:xfrm>
        </p:grpSpPr>
        <p:sp>
          <p:nvSpPr>
            <p:cNvPr id="28" name="Rectangle 27">
              <a:extLst>
                <a:ext uri="{FF2B5EF4-FFF2-40B4-BE49-F238E27FC236}">
                  <a16:creationId xmlns:a16="http://schemas.microsoft.com/office/drawing/2014/main" id="{192F0A1D-44C0-8DFE-8FA8-58A4E426188C}"/>
                </a:ext>
              </a:extLst>
            </p:cNvPr>
            <p:cNvSpPr/>
            <p:nvPr/>
          </p:nvSpPr>
          <p:spPr>
            <a:xfrm>
              <a:off x="3229515" y="2895600"/>
              <a:ext cx="5732970" cy="237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id="{95EF5417-2327-8EF8-EB32-DE05AD3904FD}"/>
                </a:ext>
              </a:extLst>
            </p:cNvPr>
            <p:cNvSpPr/>
            <p:nvPr/>
          </p:nvSpPr>
          <p:spPr>
            <a:xfrm>
              <a:off x="36677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494ADCC-AF21-9C4C-688F-AC969DF2AE15}"/>
                </a:ext>
              </a:extLst>
            </p:cNvPr>
            <p:cNvSpPr/>
            <p:nvPr/>
          </p:nvSpPr>
          <p:spPr>
            <a:xfrm>
              <a:off x="41351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3690A283-6A9B-13CE-7215-9CC15971428F}"/>
                </a:ext>
              </a:extLst>
            </p:cNvPr>
            <p:cNvSpPr/>
            <p:nvPr/>
          </p:nvSpPr>
          <p:spPr>
            <a:xfrm>
              <a:off x="46024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A1BDEC20-9495-C285-B90D-DDBA6732FA6A}"/>
                </a:ext>
              </a:extLst>
            </p:cNvPr>
            <p:cNvSpPr/>
            <p:nvPr/>
          </p:nvSpPr>
          <p:spPr>
            <a:xfrm>
              <a:off x="506984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7551517F-9C11-8D45-F843-F3E17E3B8261}"/>
                </a:ext>
              </a:extLst>
            </p:cNvPr>
            <p:cNvSpPr/>
            <p:nvPr/>
          </p:nvSpPr>
          <p:spPr>
            <a:xfrm>
              <a:off x="553720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id="{5F6596FF-9A1F-304D-28B7-7EF4F94B0FD7}"/>
                </a:ext>
              </a:extLst>
            </p:cNvPr>
            <p:cNvSpPr/>
            <p:nvPr/>
          </p:nvSpPr>
          <p:spPr>
            <a:xfrm>
              <a:off x="600456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4">
              <a:extLst>
                <a:ext uri="{FF2B5EF4-FFF2-40B4-BE49-F238E27FC236}">
                  <a16:creationId xmlns:a16="http://schemas.microsoft.com/office/drawing/2014/main" id="{FC66A6B3-B688-A925-8326-E9AD2300A37E}"/>
                </a:ext>
              </a:extLst>
            </p:cNvPr>
            <p:cNvSpPr/>
            <p:nvPr/>
          </p:nvSpPr>
          <p:spPr>
            <a:xfrm>
              <a:off x="647192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ectangle 35">
              <a:extLst>
                <a:ext uri="{FF2B5EF4-FFF2-40B4-BE49-F238E27FC236}">
                  <a16:creationId xmlns:a16="http://schemas.microsoft.com/office/drawing/2014/main" id="{E2ADA794-33DD-5546-8115-653CD2E7377A}"/>
                </a:ext>
              </a:extLst>
            </p:cNvPr>
            <p:cNvSpPr/>
            <p:nvPr/>
          </p:nvSpPr>
          <p:spPr>
            <a:xfrm>
              <a:off x="6939280"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36">
              <a:extLst>
                <a:ext uri="{FF2B5EF4-FFF2-40B4-BE49-F238E27FC236}">
                  <a16:creationId xmlns:a16="http://schemas.microsoft.com/office/drawing/2014/main" id="{A21E2CCA-2E92-C696-1876-09304AD3FA22}"/>
                </a:ext>
              </a:extLst>
            </p:cNvPr>
            <p:cNvSpPr/>
            <p:nvPr/>
          </p:nvSpPr>
          <p:spPr>
            <a:xfrm>
              <a:off x="7406639" y="372872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Rectangle 37">
              <a:extLst>
                <a:ext uri="{FF2B5EF4-FFF2-40B4-BE49-F238E27FC236}">
                  <a16:creationId xmlns:a16="http://schemas.microsoft.com/office/drawing/2014/main" id="{AAE0437F-D667-4D4C-B525-8170EFF00D7D}"/>
                </a:ext>
              </a:extLst>
            </p:cNvPr>
            <p:cNvSpPr/>
            <p:nvPr/>
          </p:nvSpPr>
          <p:spPr>
            <a:xfrm>
              <a:off x="3474720" y="3708400"/>
              <a:ext cx="5140960" cy="1036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Rectangle 38">
              <a:extLst>
                <a:ext uri="{FF2B5EF4-FFF2-40B4-BE49-F238E27FC236}">
                  <a16:creationId xmlns:a16="http://schemas.microsoft.com/office/drawing/2014/main" id="{2904EB00-E111-81EB-666A-26763737B8F3}"/>
                </a:ext>
              </a:extLst>
            </p:cNvPr>
            <p:cNvSpPr/>
            <p:nvPr/>
          </p:nvSpPr>
          <p:spPr>
            <a:xfrm>
              <a:off x="7876730" y="3718560"/>
              <a:ext cx="467360" cy="4876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a:extLst>
                <a:ext uri="{FF2B5EF4-FFF2-40B4-BE49-F238E27FC236}">
                  <a16:creationId xmlns:a16="http://schemas.microsoft.com/office/drawing/2014/main" id="{026FE79E-123A-6B97-E0E9-1364EFE6945A}"/>
                </a:ext>
              </a:extLst>
            </p:cNvPr>
            <p:cNvSpPr/>
            <p:nvPr/>
          </p:nvSpPr>
          <p:spPr>
            <a:xfrm>
              <a:off x="3576320" y="3972560"/>
              <a:ext cx="4886960" cy="6299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Rectangle 1"/>
          <p:cNvSpPr/>
          <p:nvPr/>
        </p:nvSpPr>
        <p:spPr>
          <a:xfrm>
            <a:off x="3003482" y="3811348"/>
            <a:ext cx="488696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4"/>
          <a:stretch>
            <a:fillRect/>
          </a:stretch>
        </p:blipFill>
        <p:spPr>
          <a:xfrm>
            <a:off x="2596862" y="5518867"/>
            <a:ext cx="5804801" cy="1299202"/>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96450" l="0" r="56707"/>
                    </a14:imgEffect>
                  </a14:imgLayer>
                </a14:imgProps>
              </a:ext>
            </a:extLst>
          </a:blip>
          <a:srcRect l="4121" t="1600" r="43186" b="4364"/>
          <a:stretch/>
        </p:blipFill>
        <p:spPr>
          <a:xfrm>
            <a:off x="2689144" y="2260360"/>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94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66667E-6 0.00277 L 0.00404 -0.24584 " pathEditMode="relative" rAng="0" ptsTypes="AA">
                                      <p:cBhvr>
                                        <p:cTn id="30" dur="2000" fill="hold"/>
                                        <p:tgtEl>
                                          <p:spTgt spid="41"/>
                                        </p:tgtEl>
                                        <p:attrNameLst>
                                          <p:attrName>ppt_x</p:attrName>
                                          <p:attrName>ppt_y</p:attrName>
                                        </p:attrNameLst>
                                      </p:cBhvr>
                                      <p:rCtr x="195" y="-12431"/>
                                    </p:animMotion>
                                  </p:childTnLst>
                                </p:cTn>
                              </p:par>
                            </p:childTnLst>
                          </p:cTn>
                        </p:par>
                        <p:par>
                          <p:cTn id="31" fill="hold">
                            <p:stCondLst>
                              <p:cond delay="2000"/>
                            </p:stCondLst>
                            <p:childTnLst>
                              <p:par>
                                <p:cTn id="32" presetID="0" presetClass="path" presetSubtype="0" accel="50000" decel="50000" fill="hold" nodeType="afterEffect">
                                  <p:stCondLst>
                                    <p:cond delay="0"/>
                                  </p:stCondLst>
                                  <p:childTnLst>
                                    <p:animMotion origin="layout" path="M 5.41667E-6 -4.81481E-6 L 0.00079 0.0544 L 0.02983 0.01852 L 0.05639 0.05579 L 0.0741 0.02292 L 0.09753 0.05579 L 0.1185 0.02709 L 0.13946 0.0544 L 0.16043 0.03149 L 0.18217 0.05718 L 0.20079 0.0301 L 0.22332 0.06019 L 0.23868 0.03565 L 0.26524 0.05718 L 0.28621 0.03149 L 0.30639 0.05579 L 0.32905 0.03149 L 0.3491 0.05301 L 0.36772 0.0257 L 0.39102 0.05718 L 0.40639 0.0213 L 0.43217 0.05857 L 0.45808 0.02292 " pathEditMode="relative" ptsTypes="AAAAAAAAAAAAAAAAAAAAAAA">
                                      <p:cBhvr>
                                        <p:cTn id="33" dur="10000" fill="hold"/>
                                        <p:tgtEl>
                                          <p:spTgt spid="43"/>
                                        </p:tgtEl>
                                        <p:attrNameLst>
                                          <p:attrName>ppt_x</p:attrName>
                                          <p:attrName>ppt_y</p:attrName>
                                        </p:attrNameLst>
                                      </p:cBhvr>
                                    </p:animMotion>
                                  </p:childTnLst>
                                </p:cTn>
                              </p:par>
                            </p:childTnLst>
                          </p:cTn>
                        </p:par>
                        <p:par>
                          <p:cTn id="34" fill="hold">
                            <p:stCondLst>
                              <p:cond delay="12000"/>
                            </p:stCondLst>
                            <p:childTnLst>
                              <p:par>
                                <p:cTn id="35" presetID="1" presetClass="exit" presetSubtype="0" fill="hold" nodeType="after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96" y="3041944"/>
            <a:ext cx="7697274" cy="1686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48178" y="887038"/>
            <a:ext cx="80821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Sử dụng thước thẳng để</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đo và cắt các băng giấy dài</a:t>
            </a:r>
            <a:r>
              <a:rPr lang="en-US" altLang="zh-CN" sz="2400">
                <a:solidFill>
                  <a:srgbClr val="002060"/>
                </a:solidFill>
                <a:latin typeface="Roboto" panose="02000000000000000000" pitchFamily="2" charset="0"/>
                <a:ea typeface="Roboto" panose="02000000000000000000" pitchFamily="2" charset="0"/>
              </a:rPr>
              <a:t> 2</a:t>
            </a:r>
            <a:r>
              <a:rPr lang="vi-VN" altLang="zh-CN" sz="2400">
                <a:solidFill>
                  <a:srgbClr val="002060"/>
                </a:solidFill>
                <a:latin typeface="Roboto" panose="02000000000000000000" pitchFamily="2" charset="0"/>
                <a:ea typeface="Roboto" panose="02000000000000000000" pitchFamily="2" charset="0"/>
              </a:rPr>
              <a:t>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4799498" y="2029528"/>
            <a:ext cx="206647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2 dm = 20</a:t>
            </a:r>
            <a:r>
              <a:rPr lang="vi-VN" altLang="zh-CN" sz="2400">
                <a:solidFill>
                  <a:srgbClr val="002060"/>
                </a:solidFill>
                <a:latin typeface="Roboto" panose="02000000000000000000" pitchFamily="2" charset="0"/>
                <a:ea typeface="Roboto" panose="02000000000000000000" pitchFamily="2" charset="0"/>
              </a:rPr>
              <a:t> cm</a:t>
            </a:r>
          </a:p>
        </p:txBody>
      </p:sp>
      <p:sp>
        <p:nvSpPr>
          <p:cNvPr id="2" name="Rectangle 1"/>
          <p:cNvSpPr/>
          <p:nvPr/>
        </p:nvSpPr>
        <p:spPr>
          <a:xfrm>
            <a:off x="2762866" y="3306560"/>
            <a:ext cx="6683694"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5488058-17A6-A556-CA17-3E50888BCB7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2240096" y="5081210"/>
            <a:ext cx="7503672" cy="1052710"/>
          </a:xfrm>
          <a:prstGeom prst="rect">
            <a:avLst/>
          </a:prstGeom>
        </p:spPr>
      </p:pic>
      <p:pic>
        <p:nvPicPr>
          <p:cNvPr id="43" name="Picture 42">
            <a:extLst>
              <a:ext uri="{FF2B5EF4-FFF2-40B4-BE49-F238E27FC236}">
                <a16:creationId xmlns:a16="http://schemas.microsoft.com/office/drawing/2014/main" id="{7AAC4A3A-4601-67D9-6062-241328F0833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0" b="96450" l="0" r="56707"/>
                    </a14:imgEffect>
                  </a14:imgLayer>
                </a14:imgProps>
              </a:ext>
            </a:extLst>
          </a:blip>
          <a:srcRect l="4121" t="1600" r="43186" b="4364"/>
          <a:stretch/>
        </p:blipFill>
        <p:spPr>
          <a:xfrm>
            <a:off x="2248584" y="1913117"/>
            <a:ext cx="628676" cy="11561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1915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3.75E-6 -0.00555 L 0.00403 -0.25416 " pathEditMode="relative" rAng="0" ptsTypes="AA">
                                      <p:cBhvr>
                                        <p:cTn id="27" dur="2000" fill="hold"/>
                                        <p:tgtEl>
                                          <p:spTgt spid="41"/>
                                        </p:tgtEl>
                                        <p:attrNameLst>
                                          <p:attrName>ppt_x</p:attrName>
                                          <p:attrName>ppt_y</p:attrName>
                                        </p:attrNameLst>
                                      </p:cBhvr>
                                      <p:rCtr x="195" y="-12431"/>
                                    </p:animMotion>
                                  </p:childTnLst>
                                </p:cTn>
                              </p:par>
                              <p:par>
                                <p:cTn id="28" presetID="0" presetClass="path" presetSubtype="0" accel="50000" decel="50000" fill="hold" nodeType="withEffect">
                                  <p:stCondLst>
                                    <p:cond delay="0"/>
                                  </p:stCondLst>
                                  <p:childTnLst>
                                    <p:animMotion origin="layout" path="M -3.125E-6 1.11111E-6 L 0.01602 0.03148 L 0.03216 0.00996 L 0.04505 0.04144 L 0.06367 0.01135 L 0.07331 0.03287 L 0.08867 0.01852 L 0.10482 0.04144 L 0.12174 0.01135 L 0.13216 0.03866 L 0.14674 0.01852 L 0.1612 0.04005 L 0.17812 0.01852 L 0.18789 0.03866 L 0.20716 0.01713 L 0.21927 0.03704 L 0.23138 0.01713 L 0.24831 0.04584 L 0.2612 0.01991 L 0.27005 0.03565 L 0.28945 0.01852 L 0.3056 0.03565 L 0.32409 0.01713 L 0.33789 0.03565 L 0.35234 0.01852 L 0.36693 0.03426 L 0.38138 0.01991 L 0.39674 0.03565 L 0.41289 0.01713 L 0.42578 0.03565 L 0.44271 0.01574 L 0.45156 0.03426 L 0.46771 0.01574 L 0.47812 0.03565 L 0.49505 0.01135 L 0.50885 0.03426 L 0.52578 0.01273 L 0.5362 0.04144 L 0.55404 0.01412 L 0.56445 0.03565 L 0.5862 0.01574 L 0.59674 0.03704 L 0.61615 0.01135 " pathEditMode="relative" ptsTypes="AAAAAAAAAAAAAAAAAAAAAAAAAAAAAAAAAAAAAAAAAAA">
                                      <p:cBhvr>
                                        <p:cTn id="29" dur="20000" fill="hold"/>
                                        <p:tgtEl>
                                          <p:spTgt spid="43"/>
                                        </p:tgtEl>
                                        <p:attrNameLst>
                                          <p:attrName>ppt_x</p:attrName>
                                          <p:attrName>ppt_y</p:attrName>
                                        </p:attrNameLst>
                                      </p:cBhvr>
                                    </p:animMotion>
                                  </p:childTnLst>
                                </p:cTn>
                              </p:par>
                            </p:childTnLst>
                          </p:cTn>
                        </p:par>
                        <p:par>
                          <p:cTn id="30" fill="hold">
                            <p:stCondLst>
                              <p:cond delay="20000"/>
                            </p:stCondLst>
                            <p:childTnLst>
                              <p:par>
                                <p:cTn id="31" presetID="1" presetClass="exit" presetSubtype="0" fill="hold" nodeType="after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156750" y="601888"/>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4" name="Rectangle: Rounded Corners 2">
            <a:extLst>
              <a:ext uri="{FF2B5EF4-FFF2-40B4-BE49-F238E27FC236}">
                <a16:creationId xmlns:a16="http://schemas.microsoft.com/office/drawing/2014/main" id="{8D375CCE-294A-4A06-B090-A5CB539AC2CB}"/>
              </a:ext>
            </a:extLst>
          </p:cNvPr>
          <p:cNvSpPr/>
          <p:nvPr/>
        </p:nvSpPr>
        <p:spPr>
          <a:xfrm>
            <a:off x="1474341" y="1685306"/>
            <a:ext cx="9746109" cy="4335350"/>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5" name="TextBox 4">
            <a:extLst>
              <a:ext uri="{FF2B5EF4-FFF2-40B4-BE49-F238E27FC236}">
                <a16:creationId xmlns:a16="http://schemas.microsoft.com/office/drawing/2014/main" id="{C50EEADF-F242-4F8F-96FE-76601BA8159E}"/>
              </a:ext>
            </a:extLst>
          </p:cNvPr>
          <p:cNvSpPr txBox="1"/>
          <p:nvPr/>
        </p:nvSpPr>
        <p:spPr>
          <a:xfrm>
            <a:off x="1754561" y="1821655"/>
            <a:ext cx="9313489" cy="3493264"/>
          </a:xfrm>
          <a:prstGeom prst="rect">
            <a:avLst/>
          </a:prstGeom>
          <a:noFill/>
        </p:spPr>
        <p:txBody>
          <a:bodyPr wrap="square" lIns="0" tIns="0" rIns="0" bIns="0" rtlCol="0">
            <a:spAutoFit/>
          </a:bodyPr>
          <a:lstStyle/>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1</a:t>
            </a:r>
            <a:r>
              <a:rPr lang="vi-VN" sz="2400" b="1">
                <a:solidFill>
                  <a:srgbClr val="002060"/>
                </a:solidFill>
                <a:latin typeface="Roboto" panose="02000000000000000000" pitchFamily="2" charset="0"/>
                <a:ea typeface="Roboto" panose="02000000000000000000" pitchFamily="2" charset="0"/>
              </a:rPr>
              <a:t>. Em hãy đo và chia 9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2. Em hãy đo và chia 10 vạch 1 cm cho đoạn thẳng sau:</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b="1">
                <a:solidFill>
                  <a:srgbClr val="002060"/>
                </a:solidFill>
                <a:latin typeface="Roboto" panose="02000000000000000000" pitchFamily="2" charset="0"/>
                <a:ea typeface="Roboto" panose="02000000000000000000" pitchFamily="2" charset="0"/>
              </a:rPr>
              <a:t>3. </a:t>
            </a:r>
            <a:r>
              <a:rPr lang="en-US" sz="2400" b="1">
                <a:solidFill>
                  <a:srgbClr val="002060"/>
                </a:solidFill>
                <a:latin typeface="Roboto" panose="02000000000000000000" pitchFamily="2" charset="0"/>
                <a:ea typeface="Roboto" panose="02000000000000000000" pitchFamily="2" charset="0"/>
              </a:rPr>
              <a:t>Ước lượng đ</a:t>
            </a:r>
            <a:r>
              <a:rPr lang="vi-VN" sz="2400" b="1">
                <a:solidFill>
                  <a:srgbClr val="002060"/>
                </a:solidFill>
                <a:latin typeface="Roboto" panose="02000000000000000000" pitchFamily="2" charset="0"/>
                <a:ea typeface="Roboto" panose="02000000000000000000" pitchFamily="2" charset="0"/>
              </a:rPr>
              <a:t>oạn thẳng sau có thể chia thành ………. vạch 1 cm</a:t>
            </a:r>
            <a:r>
              <a:rPr lang="en-US" sz="2400" b="1">
                <a:solidFill>
                  <a:srgbClr val="002060"/>
                </a:solidFill>
                <a:latin typeface="Roboto" panose="02000000000000000000" pitchFamily="2" charset="0"/>
                <a:ea typeface="Roboto" panose="02000000000000000000" pitchFamily="2" charset="0"/>
              </a:rPr>
              <a:t>.</a:t>
            </a:r>
            <a:r>
              <a:rPr lang="vi-VN" sz="2400" b="1">
                <a:solidFill>
                  <a:srgbClr val="002060"/>
                </a:solidFill>
                <a:latin typeface="Roboto" panose="02000000000000000000" pitchFamily="2" charset="0"/>
                <a:ea typeface="Roboto" panose="02000000000000000000" pitchFamily="2" charset="0"/>
              </a:rPr>
              <a:t> </a:t>
            </a:r>
          </a:p>
          <a:p>
            <a:pPr lvl="0" algn="just">
              <a:spcBef>
                <a:spcPts val="600"/>
              </a:spcBef>
              <a:defRPr/>
            </a:pP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en-US" sz="2400" b="1">
                <a:solidFill>
                  <a:srgbClr val="002060"/>
                </a:solidFill>
                <a:latin typeface="Roboto" panose="02000000000000000000" pitchFamily="2" charset="0"/>
                <a:ea typeface="Roboto" panose="02000000000000000000" pitchFamily="2" charset="0"/>
              </a:rPr>
              <a:t>D</a:t>
            </a:r>
            <a:r>
              <a:rPr lang="vi-VN" sz="2400" b="1">
                <a:solidFill>
                  <a:srgbClr val="002060"/>
                </a:solidFill>
                <a:latin typeface="Roboto" panose="02000000000000000000" pitchFamily="2" charset="0"/>
                <a:ea typeface="Roboto" panose="02000000000000000000" pitchFamily="2" charset="0"/>
              </a:rPr>
              <a:t>ùng thước đo </a:t>
            </a:r>
            <a:r>
              <a:rPr lang="en-US" sz="2400" b="1">
                <a:solidFill>
                  <a:srgbClr val="002060"/>
                </a:solidFill>
                <a:latin typeface="Roboto" panose="02000000000000000000" pitchFamily="2" charset="0"/>
                <a:ea typeface="Roboto" panose="02000000000000000000" pitchFamily="2" charset="0"/>
              </a:rPr>
              <a:t>lại </a:t>
            </a:r>
            <a:r>
              <a:rPr lang="vi-VN" sz="2400" b="1">
                <a:solidFill>
                  <a:srgbClr val="002060"/>
                </a:solidFill>
                <a:latin typeface="Roboto" panose="02000000000000000000" pitchFamily="2" charset="0"/>
                <a:ea typeface="Roboto" panose="02000000000000000000" pitchFamily="2" charset="0"/>
              </a:rPr>
              <a:t>và ghi kết quả chính xác</a:t>
            </a:r>
            <a:r>
              <a:rPr lang="en-US" sz="2400" b="1">
                <a:solidFill>
                  <a:srgbClr val="002060"/>
                </a:solidFill>
                <a:latin typeface="Roboto" panose="02000000000000000000" pitchFamily="2" charset="0"/>
                <a:ea typeface="Roboto" panose="02000000000000000000" pitchFamily="2" charset="0"/>
              </a:rPr>
              <a:t>:</a:t>
            </a:r>
            <a:endParaRPr lang="vi-VN" sz="2400" b="1">
              <a:solidFill>
                <a:srgbClr val="002060"/>
              </a:solidFill>
              <a:latin typeface="Roboto" panose="02000000000000000000" pitchFamily="2" charset="0"/>
              <a:ea typeface="Roboto" panose="02000000000000000000" pitchFamily="2" charset="0"/>
            </a:endParaRPr>
          </a:p>
          <a:p>
            <a:pPr lvl="0" algn="just">
              <a:spcBef>
                <a:spcPts val="600"/>
              </a:spcBef>
              <a:defRPr/>
            </a:pPr>
            <a:r>
              <a:rPr lang="vi-VN" sz="2400">
                <a:solidFill>
                  <a:srgbClr val="002060"/>
                </a:solidFill>
                <a:latin typeface="Roboto" panose="02000000000000000000" pitchFamily="2" charset="0"/>
                <a:ea typeface="Roboto" panose="02000000000000000000" pitchFamily="2" charset="0"/>
              </a:rPr>
              <a:t>……………………………………………………………………………………………………………</a:t>
            </a:r>
          </a:p>
        </p:txBody>
      </p:sp>
      <p:sp>
        <p:nvSpPr>
          <p:cNvPr id="15" name="TextBox 14">
            <a:extLst>
              <a:ext uri="{FF2B5EF4-FFF2-40B4-BE49-F238E27FC236}">
                <a16:creationId xmlns:a16="http://schemas.microsoft.com/office/drawing/2014/main" id="{C50EEADF-F242-4F8F-96FE-76601BA8159E}"/>
              </a:ext>
            </a:extLst>
          </p:cNvPr>
          <p:cNvSpPr txBox="1"/>
          <p:nvPr/>
        </p:nvSpPr>
        <p:spPr>
          <a:xfrm>
            <a:off x="8371215" y="3557358"/>
            <a:ext cx="436595"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15</a:t>
            </a:r>
          </a:p>
        </p:txBody>
      </p:sp>
      <p:sp>
        <p:nvSpPr>
          <p:cNvPr id="17" name="TextBox 16">
            <a:extLst>
              <a:ext uri="{FF2B5EF4-FFF2-40B4-BE49-F238E27FC236}">
                <a16:creationId xmlns:a16="http://schemas.microsoft.com/office/drawing/2014/main" id="{C50EEADF-F242-4F8F-96FE-76601BA8159E}"/>
              </a:ext>
            </a:extLst>
          </p:cNvPr>
          <p:cNvSpPr txBox="1"/>
          <p:nvPr/>
        </p:nvSpPr>
        <p:spPr>
          <a:xfrm>
            <a:off x="2500794" y="4843935"/>
            <a:ext cx="6176644"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a:solidFill>
                  <a:srgbClr val="FF0000"/>
                </a:solidFill>
                <a:latin typeface="Roboto" panose="02000000000000000000" pitchFamily="2" charset="0"/>
                <a:ea typeface="Roboto" panose="02000000000000000000" pitchFamily="2" charset="0"/>
              </a:rPr>
              <a:t>Đoạn thẳng có thể chia thành 15 vạch 1 cm</a:t>
            </a:r>
            <a:endPar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cxnSp>
        <p:nvCxnSpPr>
          <p:cNvPr id="12" name="Straight Connector 11"/>
          <p:cNvCxnSpPr/>
          <p:nvPr/>
        </p:nvCxnSpPr>
        <p:spPr>
          <a:xfrm>
            <a:off x="3058678" y="2505298"/>
            <a:ext cx="4374363" cy="3175"/>
          </a:xfrm>
          <a:prstGeom prst="line">
            <a:avLst/>
          </a:prstGeom>
          <a:ln w="15875"/>
        </p:spPr>
        <p:style>
          <a:lnRef idx="1">
            <a:schemeClr val="dk1"/>
          </a:lnRef>
          <a:fillRef idx="0">
            <a:schemeClr val="dk1"/>
          </a:fillRef>
          <a:effectRef idx="0">
            <a:schemeClr val="dk1"/>
          </a:effectRef>
          <a:fontRef idx="minor">
            <a:schemeClr val="tx1"/>
          </a:fontRef>
        </p:style>
      </p:cxnSp>
      <p:cxnSp>
        <p:nvCxnSpPr>
          <p:cNvPr id="18" name="Straight Connector 17"/>
          <p:cNvCxnSpPr>
            <a:endCxn id="22" idx="3"/>
          </p:cNvCxnSpPr>
          <p:nvPr/>
        </p:nvCxnSpPr>
        <p:spPr>
          <a:xfrm>
            <a:off x="2545572" y="4156752"/>
            <a:ext cx="6252713" cy="21149"/>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058678" y="3321336"/>
            <a:ext cx="5062767" cy="1967"/>
          </a:xfrm>
          <a:prstGeom prst="line">
            <a:avLst/>
          </a:prstGeom>
          <a:ln w="15875"/>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4"/>
          <a:stretch>
            <a:fillRect/>
          </a:stretch>
        </p:blipFill>
        <p:spPr>
          <a:xfrm>
            <a:off x="3227150" y="2425451"/>
            <a:ext cx="3733333" cy="171429"/>
          </a:xfrm>
          <a:prstGeom prst="rect">
            <a:avLst/>
          </a:prstGeom>
        </p:spPr>
      </p:pic>
      <p:pic>
        <p:nvPicPr>
          <p:cNvPr id="20" name="Picture 19"/>
          <p:cNvPicPr>
            <a:picLocks noChangeAspect="1"/>
          </p:cNvPicPr>
          <p:nvPr/>
        </p:nvPicPr>
        <p:blipFill>
          <a:blip r:embed="rId5"/>
          <a:stretch>
            <a:fillRect/>
          </a:stretch>
        </p:blipFill>
        <p:spPr>
          <a:xfrm>
            <a:off x="3194946" y="3230861"/>
            <a:ext cx="4238095" cy="190476"/>
          </a:xfrm>
          <a:prstGeom prst="rect">
            <a:avLst/>
          </a:prstGeom>
        </p:spPr>
      </p:pic>
      <p:pic>
        <p:nvPicPr>
          <p:cNvPr id="22" name="Picture 21"/>
          <p:cNvPicPr>
            <a:picLocks noChangeAspect="1"/>
          </p:cNvPicPr>
          <p:nvPr/>
        </p:nvPicPr>
        <p:blipFill>
          <a:blip r:embed="rId6"/>
          <a:stretch>
            <a:fillRect/>
          </a:stretch>
        </p:blipFill>
        <p:spPr>
          <a:xfrm>
            <a:off x="2417333" y="4068377"/>
            <a:ext cx="6380952" cy="219048"/>
          </a:xfrm>
          <a:prstGeom prst="rect">
            <a:avLst/>
          </a:prstGeom>
        </p:spPr>
      </p:pic>
    </p:spTree>
    <p:extLst>
      <p:ext uri="{BB962C8B-B14F-4D97-AF65-F5344CB8AC3E}">
        <p14:creationId xmlns:p14="http://schemas.microsoft.com/office/powerpoint/2010/main" val="13803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241960" y="566232"/>
            <a:ext cx="5097532"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vi-VN" sz="3200">
                <a:solidFill>
                  <a:srgbClr val="002060"/>
                </a:solidFill>
                <a:latin typeface="Roboto Black" panose="02000000000000000000" pitchFamily="2" charset="0"/>
                <a:ea typeface="Roboto Black" panose="02000000000000000000" pitchFamily="2" charset="0"/>
              </a:rPr>
              <a:t>Chuẩn bị cho giờ học sau</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14692" y="1701809"/>
            <a:ext cx="8991600" cy="4080757"/>
          </a:xfrm>
          <a:prstGeom prst="roundRect">
            <a:avLst>
              <a:gd name="adj" fmla="val 941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2481492" y="1867473"/>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sp>
        <p:nvSpPr>
          <p:cNvPr id="17" name="TextBox 16">
            <a:extLst>
              <a:ext uri="{FF2B5EF4-FFF2-40B4-BE49-F238E27FC236}">
                <a16:creationId xmlns:a16="http://schemas.microsoft.com/office/drawing/2014/main" id="{C50EEADF-F242-4F8F-96FE-76601BA8159E}"/>
              </a:ext>
            </a:extLst>
          </p:cNvPr>
          <p:cNvSpPr txBox="1"/>
          <p:nvPr/>
        </p:nvSpPr>
        <p:spPr>
          <a:xfrm>
            <a:off x="1617819" y="2345530"/>
            <a:ext cx="878847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trắng</a:t>
            </a:r>
            <a:r>
              <a:rPr lang="en-US" sz="2400">
                <a:solidFill>
                  <a:srgbClr val="002060"/>
                </a:solidFill>
                <a:latin typeface="Roboto" panose="02000000000000000000" pitchFamily="2" charset="0"/>
                <a:ea typeface="Roboto" panose="02000000000000000000" pitchFamily="2" charset="0"/>
              </a:rPr>
              <a:t>,</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giấy màu, bút chì, tẩy, thước kẻ, kéo, keo, ống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hút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0" name="Picture 19">
            <a:extLst>
              <a:ext uri="{FF2B5EF4-FFF2-40B4-BE49-F238E27FC236}">
                <a16:creationId xmlns:a16="http://schemas.microsoft.com/office/drawing/2014/main" id="{D13FA7AD-DE74-FA1D-AB8E-2F9C196B8DDD}"/>
              </a:ext>
            </a:extLst>
          </p:cNvPr>
          <p:cNvPicPr>
            <a:picLocks noChangeAspect="1"/>
          </p:cNvPicPr>
          <p:nvPr/>
        </p:nvPicPr>
        <p:blipFill>
          <a:blip r:embed="rId3"/>
          <a:stretch>
            <a:fillRect/>
          </a:stretch>
        </p:blipFill>
        <p:spPr>
          <a:xfrm rot="10800000">
            <a:off x="4241960" y="3372015"/>
            <a:ext cx="1827964" cy="301520"/>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55" y="23040"/>
            <a:ext cx="2029820" cy="1484555"/>
          </a:xfrm>
          <a:prstGeom prst="rect">
            <a:avLst/>
          </a:prstGeom>
          <a:ln>
            <a:noFill/>
          </a:ln>
        </p:spPr>
      </p:pic>
      <p:pic>
        <p:nvPicPr>
          <p:cNvPr id="16" name="Picture 15">
            <a:extLst>
              <a:ext uri="{FF2B5EF4-FFF2-40B4-BE49-F238E27FC236}">
                <a16:creationId xmlns:a16="http://schemas.microsoft.com/office/drawing/2014/main" id="{2F0B38A0-9C2A-CC9E-621D-1963F69D092A}"/>
              </a:ext>
            </a:extLst>
          </p:cNvPr>
          <p:cNvPicPr>
            <a:picLocks noChangeAspect="1"/>
          </p:cNvPicPr>
          <p:nvPr/>
        </p:nvPicPr>
        <p:blipFill>
          <a:blip r:embed="rId5"/>
          <a:stretch>
            <a:fillRect/>
          </a:stretch>
        </p:blipFill>
        <p:spPr>
          <a:xfrm>
            <a:off x="6938390" y="3229274"/>
            <a:ext cx="1054699" cy="646232"/>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7AAC4A3A-4601-67D9-6062-241328F08330}"/>
              </a:ext>
            </a:extLst>
          </p:cNvPr>
          <p:cNvPicPr>
            <a:picLocks noChangeAspect="1"/>
          </p:cNvPicPr>
          <p:nvPr/>
        </p:nvPicPr>
        <p:blipFill>
          <a:blip r:embed="rId6"/>
          <a:stretch>
            <a:fillRect/>
          </a:stretch>
        </p:blipFill>
        <p:spPr>
          <a:xfrm>
            <a:off x="6869189" y="3992718"/>
            <a:ext cx="1193099" cy="1229474"/>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721" b="100000" l="22979" r="79149"/>
                    </a14:imgEffect>
                  </a14:imgLayer>
                </a14:imgProps>
              </a:ext>
              <a:ext uri="{28A0092B-C50C-407E-A947-70E740481C1C}">
                <a14:useLocalDpi xmlns:a14="http://schemas.microsoft.com/office/drawing/2010/main" val="0"/>
              </a:ext>
            </a:extLst>
          </a:blip>
          <a:srcRect l="16228" r="13090"/>
          <a:stretch/>
        </p:blipFill>
        <p:spPr>
          <a:xfrm>
            <a:off x="8480352" y="3479655"/>
            <a:ext cx="1091108" cy="1412294"/>
          </a:xfrm>
          <a:prstGeom prst="rect">
            <a:avLst/>
          </a:prstGeom>
          <a:effectLst>
            <a:outerShdw blurRad="63500" sx="102000" sy="102000" algn="ctr" rotWithShape="0">
              <a:prstClr val="black">
                <a:alpha val="40000"/>
              </a:prstClr>
            </a:outerShdw>
          </a:effectLst>
        </p:spPr>
      </p:pic>
      <p:pic>
        <p:nvPicPr>
          <p:cNvPr id="25" name="Picture 24">
            <a:extLst>
              <a:ext uri="{FF2B5EF4-FFF2-40B4-BE49-F238E27FC236}">
                <a16:creationId xmlns:a16="http://schemas.microsoft.com/office/drawing/2014/main" id="{901E8F2F-82B1-8289-A128-7A4A6AA36D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0728" y="3139715"/>
            <a:ext cx="2092174" cy="2092174"/>
          </a:xfrm>
          <a:prstGeom prst="rect">
            <a:avLst/>
          </a:prstGeom>
        </p:spPr>
      </p:pic>
      <p:sp>
        <p:nvSpPr>
          <p:cNvPr id="2" name="Can 1"/>
          <p:cNvSpPr/>
          <p:nvPr/>
        </p:nvSpPr>
        <p:spPr>
          <a:xfrm rot="16200000" flipH="1">
            <a:off x="5141222" y="3451497"/>
            <a:ext cx="100710" cy="1756694"/>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036911" y="2871004"/>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41" y="199042"/>
            <a:ext cx="2521417" cy="1844096"/>
          </a:xfrm>
          <a:prstGeom prst="rect">
            <a:avLst/>
          </a:prstGeom>
          <a:ln>
            <a:noFill/>
          </a:ln>
        </p:spPr>
      </p:pic>
    </p:spTree>
    <p:extLst>
      <p:ext uri="{BB962C8B-B14F-4D97-AF65-F5344CB8AC3E}">
        <p14:creationId xmlns:p14="http://schemas.microsoft.com/office/powerpoint/2010/main" val="112556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2.70833E-6 3.33333E-6 L -2.70833E-6 -0.07223 " pathEditMode="relative" rAng="0" ptsTypes="AA">
                                      <p:cBhvr>
                                        <p:cTn id="19" dur="250" accel="50000" decel="50000" autoRev="1" fill="hold">
                                          <p:stCondLst>
                                            <p:cond delay="0"/>
                                          </p:stCondLst>
                                        </p:cTn>
                                        <p:tgtEl>
                                          <p:spTgt spid="4"/>
                                        </p:tgtEl>
                                        <p:attrNameLst>
                                          <p:attrName>ppt_x</p:attrName>
                                          <p:attrName>ppt_y</p:attrName>
                                        </p:attrNameLst>
                                      </p:cBhvr>
                                      <p:rCtr x="0" y="-3611"/>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3922F89-AA8C-7552-5970-AE48308EBBB4}"/>
              </a:ext>
            </a:extLst>
          </p:cNvPr>
          <p:cNvSpPr/>
          <p:nvPr/>
        </p:nvSpPr>
        <p:spPr>
          <a:xfrm>
            <a:off x="7683500" y="5785419"/>
            <a:ext cx="1569123" cy="93980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3964" y="152426"/>
            <a:ext cx="2092036" cy="13471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439" y="127762"/>
            <a:ext cx="2336328" cy="1708727"/>
          </a:xfrm>
          <a:prstGeom prst="rect">
            <a:avLst/>
          </a:prstGeom>
          <a:ln>
            <a:noFill/>
          </a:ln>
        </p:spPr>
      </p:pic>
      <p:sp>
        <p:nvSpPr>
          <p:cNvPr id="43" name="TextBox 42">
            <a:extLst>
              <a:ext uri="{FF2B5EF4-FFF2-40B4-BE49-F238E27FC236}">
                <a16:creationId xmlns:a16="http://schemas.microsoft.com/office/drawing/2014/main" id="{5B1500B4-2A13-B105-884B-9C3A22343CC6}"/>
              </a:ext>
            </a:extLst>
          </p:cNvPr>
          <p:cNvSpPr txBox="1"/>
          <p:nvPr/>
        </p:nvSpPr>
        <p:spPr>
          <a:xfrm>
            <a:off x="7991322" y="6025173"/>
            <a:ext cx="1261301"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
        <p:nvSpPr>
          <p:cNvPr id="22" name="TextBox 21">
            <a:extLst>
              <a:ext uri="{FF2B5EF4-FFF2-40B4-BE49-F238E27FC236}">
                <a16:creationId xmlns:a16="http://schemas.microsoft.com/office/drawing/2014/main" id="{DA14CBFD-2C6F-E4A0-F468-3C5C731B2275}"/>
              </a:ext>
            </a:extLst>
          </p:cNvPr>
          <p:cNvSpPr txBox="1"/>
          <p:nvPr/>
        </p:nvSpPr>
        <p:spPr>
          <a:xfrm>
            <a:off x="2893542" y="533632"/>
            <a:ext cx="1457477"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14</a:t>
            </a:r>
            <a:endParaRPr kumimoji="0" lang="en-US" sz="32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23" name="TextBox 22"/>
          <p:cNvSpPr txBox="1"/>
          <p:nvPr/>
        </p:nvSpPr>
        <p:spPr>
          <a:xfrm>
            <a:off x="1781116" y="1179867"/>
            <a:ext cx="86279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THƯỚC GẤP</a:t>
            </a:r>
            <a:endParaRPr kumimoji="0" lang="en-US" altLang="zh-CN" sz="96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3074" name="Picture 2">
            <a:extLst>
              <a:ext uri="{FF2B5EF4-FFF2-40B4-BE49-F238E27FC236}">
                <a16:creationId xmlns:a16="http://schemas.microsoft.com/office/drawing/2014/main" id="{3C0B0190-F60C-8064-93C4-F57DF659F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334" y="1836489"/>
            <a:ext cx="4401278" cy="44012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12581F5-FE32-8EEE-4E3B-CA37A2C06196}"/>
              </a:ext>
            </a:extLst>
          </p:cNvPr>
          <p:cNvPicPr>
            <a:picLocks noChangeAspect="1"/>
          </p:cNvPicPr>
          <p:nvPr/>
        </p:nvPicPr>
        <p:blipFill>
          <a:blip r:embed="rId5"/>
          <a:stretch>
            <a:fillRect/>
          </a:stretch>
        </p:blipFill>
        <p:spPr>
          <a:xfrm>
            <a:off x="6235116" y="2671546"/>
            <a:ext cx="4784550" cy="3050373"/>
          </a:xfrm>
          <a:prstGeom prst="rect">
            <a:avLst/>
          </a:prstGeom>
        </p:spPr>
      </p:pic>
    </p:spTree>
    <p:extLst>
      <p:ext uri="{BB962C8B-B14F-4D97-AF65-F5344CB8AC3E}">
        <p14:creationId xmlns:p14="http://schemas.microsoft.com/office/powerpoint/2010/main" val="18107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34" y="0"/>
            <a:ext cx="2029820" cy="1484555"/>
          </a:xfrm>
          <a:prstGeom prst="rect">
            <a:avLst/>
          </a:prstGeom>
          <a:ln>
            <a:noFill/>
          </a:ln>
        </p:spPr>
      </p:pic>
      <p:sp>
        <p:nvSpPr>
          <p:cNvPr id="3" name="TextBox 2"/>
          <p:cNvSpPr txBox="1"/>
          <p:nvPr/>
        </p:nvSpPr>
        <p:spPr>
          <a:xfrm>
            <a:off x="3295928" y="2615415"/>
            <a:ext cx="5916898" cy="707886"/>
          </a:xfrm>
          <a:prstGeom prst="rect">
            <a:avLst/>
          </a:prstGeom>
          <a:noFill/>
        </p:spPr>
        <p:txBody>
          <a:bodyPr wrap="square" rtlCol="0">
            <a:spAutoFit/>
          </a:bodyPr>
          <a:lstStyle/>
          <a:p>
            <a:pPr lvl="0" algn="ctr">
              <a:defRPr/>
            </a:pPr>
            <a:r>
              <a:rPr lang="en-US" altLang="zh-CN" sz="40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19005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5989816" y="1979758"/>
            <a:ext cx="54784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TIÊU CHÍ SẢN PHẨM</a:t>
            </a:r>
          </a:p>
        </p:txBody>
      </p:sp>
      <p:sp>
        <p:nvSpPr>
          <p:cNvPr id="7" name="TextBox 6"/>
          <p:cNvSpPr txBox="1"/>
          <p:nvPr/>
        </p:nvSpPr>
        <p:spPr>
          <a:xfrm>
            <a:off x="5268654" y="2945940"/>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1947954" cy="1424681"/>
          </a:xfrm>
          <a:prstGeom prst="rect">
            <a:avLst/>
          </a:prstGeom>
          <a:ln>
            <a:noFill/>
          </a:ln>
        </p:spPr>
      </p:pic>
      <p:sp>
        <p:nvSpPr>
          <p:cNvPr id="10" name="TextBox 9"/>
          <p:cNvSpPr txBox="1"/>
          <p:nvPr/>
        </p:nvSpPr>
        <p:spPr>
          <a:xfrm>
            <a:off x="5268654" y="3954976"/>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2FA9DF19-ED55-B4C5-1E89-26CB15D286B8}"/>
              </a:ext>
            </a:extLst>
          </p:cNvPr>
          <p:cNvSpPr txBox="1"/>
          <p:nvPr/>
        </p:nvSpPr>
        <p:spPr>
          <a:xfrm>
            <a:off x="5268654" y="4564825"/>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5122" name="Picture 2">
            <a:extLst>
              <a:ext uri="{FF2B5EF4-FFF2-40B4-BE49-F238E27FC236}">
                <a16:creationId xmlns:a16="http://schemas.microsoft.com/office/drawing/2014/main" id="{FAA56494-9CE0-D54A-E888-61BFDB034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934" y="4337868"/>
            <a:ext cx="2936882" cy="22039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314" y="1957868"/>
            <a:ext cx="3015539" cy="24352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7101" y="1161787"/>
            <a:ext cx="66593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a:t>
            </a:r>
            <a:r>
              <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sẻ </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2140973" y="326337"/>
            <a:ext cx="90284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1876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par>
                                <p:cTn id="17" presetID="2" presetClass="entr" presetSubtype="4"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ppt_x"/>
                                          </p:val>
                                        </p:tav>
                                        <p:tav tm="100000">
                                          <p:val>
                                            <p:strVal val="#ppt_x"/>
                                          </p:val>
                                        </p:tav>
                                      </p:tavLst>
                                    </p:anim>
                                    <p:anim calcmode="lin" valueType="num">
                                      <p:cBhvr additive="base">
                                        <p:cTn id="2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10" grpId="0"/>
      <p:bldP spid="3"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819398" y="454920"/>
            <a:ext cx="694851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LỰA CHỌN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Ý </a:t>
            </a: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TƯỞNG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VÀ </a:t>
            </a:r>
            <a:r>
              <a:rPr lang="en-US" altLang="zh-CN" sz="3200" b="1">
                <a:solidFill>
                  <a:srgbClr val="002060"/>
                </a:solidFill>
                <a:latin typeface="Roboto Black" panose="02000000000000000000" pitchFamily="2" charset="0"/>
                <a:ea typeface="Roboto Black" panose="02000000000000000000" pitchFamily="2" charset="0"/>
              </a:rPr>
              <a:t>ĐỀ XUẤT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CÁCH 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0242" name="Picture 2">
            <a:extLst>
              <a:ext uri="{FF2B5EF4-FFF2-40B4-BE49-F238E27FC236}">
                <a16:creationId xmlns:a16="http://schemas.microsoft.com/office/drawing/2014/main" id="{72DFE837-35EF-F496-BD86-32FAEEE7346C}"/>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9823" b="89905" l="818" r="97955"/>
                    </a14:imgEffect>
                  </a14:imgLayer>
                </a14:imgProps>
              </a:ext>
              <a:ext uri="{28A0092B-C50C-407E-A947-70E740481C1C}">
                <a14:useLocalDpi xmlns:a14="http://schemas.microsoft.com/office/drawing/2010/main" val="0"/>
              </a:ext>
            </a:extLst>
          </a:blip>
          <a:stretch>
            <a:fillRect/>
          </a:stretch>
        </p:blipFill>
        <p:spPr bwMode="auto">
          <a:xfrm>
            <a:off x="611167" y="2588620"/>
            <a:ext cx="3970308" cy="2164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4359854-A0AB-CD4C-C519-F5A7C3E15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8770" y="2327033"/>
            <a:ext cx="2959220" cy="22039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44EBA02-DEE5-EEB0-4C48-9D7488D717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4415" y="3804301"/>
            <a:ext cx="3038475" cy="243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02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7019" y="1752199"/>
            <a:ext cx="9684774" cy="4732261"/>
          </a:xfrm>
          <a:prstGeom prst="round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p:cNvSpPr txBox="1"/>
          <p:nvPr/>
        </p:nvSpPr>
        <p:spPr>
          <a:xfrm>
            <a:off x="3940682" y="1752199"/>
            <a:ext cx="37582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Vẽ ý tưởng của nhóm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 name="TextBox 6"/>
          <p:cNvSpPr txBox="1"/>
          <p:nvPr/>
        </p:nvSpPr>
        <p:spPr>
          <a:xfrm>
            <a:off x="3376987" y="708680"/>
            <a:ext cx="58193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PHIẾU HỌC TẬP SỐ 4</a:t>
            </a:r>
          </a:p>
        </p:txBody>
      </p:sp>
      <p:sp>
        <p:nvSpPr>
          <p:cNvPr id="9" name="TextBox 8"/>
          <p:cNvSpPr txBox="1"/>
          <p:nvPr/>
        </p:nvSpPr>
        <p:spPr>
          <a:xfrm>
            <a:off x="2405417" y="3798693"/>
            <a:ext cx="6828799" cy="2677656"/>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1. Em hãy nêu ưu điểm của thước gấp</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a:p>
            <a:pPr lvl="0">
              <a:defRPr/>
            </a:pPr>
            <a:r>
              <a:rPr lang="vi-VN" altLang="zh-CN" sz="2400">
                <a:solidFill>
                  <a:srgbClr val="002060"/>
                </a:solidFill>
                <a:latin typeface="Roboto" panose="02000000000000000000" pitchFamily="2" charset="0"/>
                <a:ea typeface="Roboto" panose="02000000000000000000" pitchFamily="2" charset="0"/>
              </a:rPr>
              <a:t>……………………………………………………………………………………2. Thước gấp của em có đặc điểm gì?</a:t>
            </a:r>
          </a:p>
          <a:p>
            <a:pPr lvl="0">
              <a:defRPr/>
            </a:pPr>
            <a:r>
              <a:rPr lang="vi-VN" altLang="zh-CN" sz="2400">
                <a:solidFill>
                  <a:srgbClr val="002060"/>
                </a:solidFill>
                <a:latin typeface="Roboto" panose="02000000000000000000" pitchFamily="2" charset="0"/>
                <a:ea typeface="Roboto" panose="02000000000000000000" pitchFamily="2" charset="0"/>
              </a:rPr>
              <a:t>……………………………………………………………………………………3. Nêu cách sử dụng thước gấp</a:t>
            </a:r>
            <a:r>
              <a:rPr lang="en-US" altLang="zh-CN" sz="2400">
                <a:solidFill>
                  <a:srgbClr val="002060"/>
                </a:solidFill>
                <a:latin typeface="Roboto" panose="02000000000000000000" pitchFamily="2" charset="0"/>
                <a:ea typeface="Roboto" panose="02000000000000000000" pitchFamily="2" charset="0"/>
              </a:rPr>
              <a:t>.</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lang="en-US" altLang="zh-CN" sz="2400">
                <a:solidFill>
                  <a:srgbClr val="002060"/>
                </a:solidFill>
                <a:latin typeface="Roboto" panose="02000000000000000000" pitchFamily="2" charset="0"/>
                <a:ea typeface="Roboto" panose="02000000000000000000" pitchFamily="2" charset="0"/>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1" name="TextBox 10"/>
          <p:cNvSpPr txBox="1"/>
          <p:nvPr/>
        </p:nvSpPr>
        <p:spPr>
          <a:xfrm>
            <a:off x="2286000" y="4108119"/>
            <a:ext cx="8233086" cy="461665"/>
          </a:xfrm>
          <a:prstGeom prst="rect">
            <a:avLst/>
          </a:prstGeom>
          <a:noFill/>
        </p:spPr>
        <p:txBody>
          <a:bodyPr wrap="square" rtlCol="0">
            <a:spAutoFit/>
          </a:bodyPr>
          <a:lstStyle/>
          <a:p>
            <a:pPr lvl="0" algn="ctr">
              <a:defRPr/>
            </a:pPr>
            <a:r>
              <a:rPr lang="vi-VN" altLang="zh-CN" sz="2400">
                <a:solidFill>
                  <a:srgbClr val="FF0000"/>
                </a:solidFill>
                <a:latin typeface="Roboto" panose="02000000000000000000" pitchFamily="2" charset="0"/>
                <a:ea typeface="Roboto" panose="02000000000000000000" pitchFamily="2" charset="0"/>
              </a:rPr>
              <a:t>Có thể gấp lại và mở ra dễ dàng, thuận tiện để mang theo</a:t>
            </a:r>
          </a:p>
        </p:txBody>
      </p:sp>
      <p:sp>
        <p:nvSpPr>
          <p:cNvPr id="12" name="TextBox 11"/>
          <p:cNvSpPr txBox="1"/>
          <p:nvPr/>
        </p:nvSpPr>
        <p:spPr>
          <a:xfrm>
            <a:off x="2405417" y="4830569"/>
            <a:ext cx="846749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Thước</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có 4 đoạn, mỗi đoạn 10 cm, có thể gấp mở dễ dàng</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405417" y="5562488"/>
            <a:ext cx="675365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Khi cần</a:t>
            </a: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sử dụng em mở thước ra đo.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Khi không cần sử dụng em gấp gọn lại và cất đi</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46644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down)">
                                      <p:cBhvr>
                                        <p:cTn id="7" dur="500"/>
                                        <p:tgtEl>
                                          <p:spTgt spid="1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7" grpId="0"/>
      <p:bldP spid="9"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3837582" y="1660608"/>
            <a:ext cx="423175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p>
        </p:txBody>
      </p:sp>
      <p:sp>
        <p:nvSpPr>
          <p:cNvPr id="7" name="TextBox 6">
            <a:extLst>
              <a:ext uri="{FF2B5EF4-FFF2-40B4-BE49-F238E27FC236}">
                <a16:creationId xmlns:a16="http://schemas.microsoft.com/office/drawing/2014/main" id="{C50EEADF-F242-4F8F-96FE-76601BA8159E}"/>
              </a:ext>
            </a:extLst>
          </p:cNvPr>
          <p:cNvSpPr txBox="1"/>
          <p:nvPr/>
        </p:nvSpPr>
        <p:spPr>
          <a:xfrm>
            <a:off x="1828800" y="2280271"/>
            <a:ext cx="824932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kẻ,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bút màu, bút chì, kéo, ống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hút, giấy bìa màu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pic>
        <p:nvPicPr>
          <p:cNvPr id="11266" name="Picture 2">
            <a:extLst>
              <a:ext uri="{FF2B5EF4-FFF2-40B4-BE49-F238E27FC236}">
                <a16:creationId xmlns:a16="http://schemas.microsoft.com/office/drawing/2014/main" id="{669FD4A0-CB1D-416E-E587-C98597192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640" y="2855821"/>
            <a:ext cx="4186950" cy="4186950"/>
          </a:xfrm>
          <a:prstGeom prst="rect">
            <a:avLst/>
          </a:prstGeom>
          <a:noFill/>
          <a:extLst>
            <a:ext uri="{909E8E84-426E-40DD-AFC4-6F175D3DCCD1}">
              <a14:hiddenFill xmlns:a14="http://schemas.microsoft.com/office/drawing/2010/main">
                <a:solidFill>
                  <a:srgbClr val="FFFFFF"/>
                </a:solidFill>
              </a14:hiddenFill>
            </a:ext>
          </a:extLst>
        </p:spPr>
      </p:pic>
      <p:sp>
        <p:nvSpPr>
          <p:cNvPr id="8" name="Can 7"/>
          <p:cNvSpPr/>
          <p:nvPr/>
        </p:nvSpPr>
        <p:spPr>
          <a:xfrm rot="16200000" flipH="1">
            <a:off x="2972677" y="2479093"/>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rot="16200000" flipH="1">
            <a:off x="3007090" y="2845786"/>
            <a:ext cx="206479" cy="2865898"/>
          </a:xfrm>
          <a:prstGeom prst="can">
            <a:avLst/>
          </a:prstGeom>
          <a:solidFill>
            <a:srgbClr val="EA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18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777423" y="3354303"/>
            <a:ext cx="197098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19" name="Group 18"/>
          <p:cNvGrpSpPr/>
          <p:nvPr/>
        </p:nvGrpSpPr>
        <p:grpSpPr>
          <a:xfrm>
            <a:off x="432705" y="3178011"/>
            <a:ext cx="1049234" cy="1047727"/>
            <a:chOff x="6151972" y="1551076"/>
            <a:chExt cx="1049234" cy="1025866"/>
          </a:xfrm>
        </p:grpSpPr>
        <p:sp>
          <p:nvSpPr>
            <p:cNvPr id="20"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Rounded Rectangle 20"/>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13" name="TextBox 12"/>
          <p:cNvSpPr txBox="1"/>
          <p:nvPr/>
        </p:nvSpPr>
        <p:spPr>
          <a:xfrm>
            <a:off x="2944703" y="404214"/>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6146" name="Picture 2">
            <a:extLst>
              <a:ext uri="{FF2B5EF4-FFF2-40B4-BE49-F238E27FC236}">
                <a16:creationId xmlns:a16="http://schemas.microsoft.com/office/drawing/2014/main" id="{50D801F6-A38A-37B1-2518-95C1F5BB8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582" y="3028964"/>
            <a:ext cx="3022996" cy="382640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2F4E5B7-E178-A7FA-461A-1350FD0B9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080238">
            <a:off x="7783897" y="2006558"/>
            <a:ext cx="2893342" cy="37958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9091" b="89394" l="9735" r="98230"/>
                    </a14:imgEffect>
                    <a14:imgEffect>
                      <a14:saturation sat="300000"/>
                    </a14:imgEffect>
                  </a14:imgLayer>
                </a14:imgProps>
              </a:ext>
            </a:extLst>
          </a:blip>
          <a:stretch>
            <a:fillRect/>
          </a:stretch>
        </p:blipFill>
        <p:spPr>
          <a:xfrm>
            <a:off x="6653415" y="3271474"/>
            <a:ext cx="1076325" cy="62865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E5EFA298-7188-DA5F-D880-C8A25489A6AC}"/>
              </a:ext>
            </a:extLst>
          </p:cNvPr>
          <p:cNvSpPr txBox="1"/>
          <p:nvPr/>
        </p:nvSpPr>
        <p:spPr>
          <a:xfrm>
            <a:off x="2552700" y="1167062"/>
            <a:ext cx="754947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gấp </a:t>
            </a: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a:t>
            </a: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cách của em hoặc nhóm 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22C94E1A-BDB6-16DC-91AB-0F5BC233C66F}"/>
              </a:ext>
            </a:extLst>
          </p:cNvPr>
          <p:cNvSpPr txBox="1"/>
          <p:nvPr/>
        </p:nvSpPr>
        <p:spPr>
          <a:xfrm>
            <a:off x="1630679" y="1998770"/>
            <a:ext cx="118872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4293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par>
                                <p:cTn id="24" presetID="53" presetClass="entr" presetSubtype="16"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16" presetClass="entr" presetSubtype="37" fill="hold" nodeType="after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barn(outVertical)">
                                      <p:cBhvr>
                                        <p:cTn id="32" dur="500"/>
                                        <p:tgtEl>
                                          <p:spTgt spid="6146"/>
                                        </p:tgtEl>
                                      </p:cBhvr>
                                    </p:animEffect>
                                  </p:childTnLst>
                                </p:cTn>
                              </p:par>
                            </p:childTnLst>
                          </p:cTn>
                        </p:par>
                        <p:par>
                          <p:cTn id="33" fill="hold">
                            <p:stCondLst>
                              <p:cond delay="1000"/>
                            </p:stCondLst>
                            <p:childTnLst>
                              <p:par>
                                <p:cTn id="34" presetID="16" presetClass="entr" presetSubtype="37"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outVertical)">
                                      <p:cBhvr>
                                        <p:cTn id="36" dur="500"/>
                                        <p:tgtEl>
                                          <p:spTgt spid="3"/>
                                        </p:tgtEl>
                                      </p:cBhvr>
                                    </p:animEffect>
                                  </p:childTnLst>
                                </p:cTn>
                              </p:par>
                            </p:childTnLst>
                          </p:cTn>
                        </p:par>
                        <p:par>
                          <p:cTn id="37" fill="hold">
                            <p:stCondLst>
                              <p:cond delay="1500"/>
                            </p:stCondLst>
                            <p:childTnLst>
                              <p:par>
                                <p:cTn id="38" presetID="16" presetClass="entr" presetSubtype="37" fill="hold" nodeType="afterEffect">
                                  <p:stCondLst>
                                    <p:cond delay="0"/>
                                  </p:stCondLst>
                                  <p:childTnLst>
                                    <p:set>
                                      <p:cBhvr>
                                        <p:cTn id="39" dur="1" fill="hold">
                                          <p:stCondLst>
                                            <p:cond delay="0"/>
                                          </p:stCondLst>
                                        </p:cTn>
                                        <p:tgtEl>
                                          <p:spTgt spid="6148"/>
                                        </p:tgtEl>
                                        <p:attrNameLst>
                                          <p:attrName>style.visibility</p:attrName>
                                        </p:attrNameLst>
                                      </p:cBhvr>
                                      <p:to>
                                        <p:strVal val="visible"/>
                                      </p:to>
                                    </p:set>
                                    <p:animEffect transition="in" filter="barn(outVertical)">
                                      <p:cBhvr>
                                        <p:cTn id="4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400904" y="3471338"/>
            <a:ext cx="3703531"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Tạo vạch chia và ghi số lên các đoạn của thước</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116838" y="572583"/>
            <a:ext cx="600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grpSp>
        <p:nvGrpSpPr>
          <p:cNvPr id="10" name="Group 9"/>
          <p:cNvGrpSpPr/>
          <p:nvPr/>
        </p:nvGrpSpPr>
        <p:grpSpPr>
          <a:xfrm>
            <a:off x="1948056" y="2229255"/>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ellipse">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7170" name="Picture 2">
            <a:extLst>
              <a:ext uri="{FF2B5EF4-FFF2-40B4-BE49-F238E27FC236}">
                <a16:creationId xmlns:a16="http://schemas.microsoft.com/office/drawing/2014/main" id="{93F092A6-12E4-4611-55F6-BDE6F20DE8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725" y="1663246"/>
            <a:ext cx="6019800" cy="37623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randombar(horizontal)">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966434" y="4027917"/>
            <a:ext cx="2849050"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Gắn các đoạn và hoàn thiện sản phẩm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9" name="TextBox 8"/>
          <p:cNvSpPr txBox="1"/>
          <p:nvPr/>
        </p:nvSpPr>
        <p:spPr>
          <a:xfrm>
            <a:off x="2571077" y="644997"/>
            <a:ext cx="62501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LÀM THƯỚC GẤP</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grpSp>
        <p:nvGrpSpPr>
          <p:cNvPr id="10" name="Group 9"/>
          <p:cNvGrpSpPr/>
          <p:nvPr/>
        </p:nvGrpSpPr>
        <p:grpSpPr>
          <a:xfrm>
            <a:off x="8753959" y="2588633"/>
            <a:ext cx="1049234" cy="1047727"/>
            <a:chOff x="6151972" y="1551076"/>
            <a:chExt cx="1049234" cy="1025866"/>
          </a:xfrm>
        </p:grpSpPr>
        <p:sp>
          <p:nvSpPr>
            <p:cNvPr id="12" name="Rectangle 34">
              <a:extLst>
                <a:ext uri="{FF2B5EF4-FFF2-40B4-BE49-F238E27FC236}">
                  <a16:creationId xmlns:a16="http://schemas.microsoft.com/office/drawing/2014/main" id="{727AB63F-DB34-3CBD-1690-0D28436EF066}"/>
                </a:ext>
              </a:extLst>
            </p:cNvPr>
            <p:cNvSpPr/>
            <p:nvPr/>
          </p:nvSpPr>
          <p:spPr>
            <a:xfrm rot="20386697">
              <a:off x="6151972" y="1551076"/>
              <a:ext cx="1049234" cy="1025866"/>
            </a:xfrm>
            <a:prstGeom prst="ellipse">
              <a:avLst/>
            </a:prstGeom>
            <a:solidFill>
              <a:schemeClr val="accent6">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ounded Rectangle 12"/>
            <p:cNvSpPr/>
            <p:nvPr/>
          </p:nvSpPr>
          <p:spPr>
            <a:xfrm>
              <a:off x="6231522" y="1642589"/>
              <a:ext cx="890133" cy="829031"/>
            </a:xfrm>
            <a:prstGeom prst="round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endPar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pic>
        <p:nvPicPr>
          <p:cNvPr id="8194" name="Picture 2">
            <a:extLst>
              <a:ext uri="{FF2B5EF4-FFF2-40B4-BE49-F238E27FC236}">
                <a16:creationId xmlns:a16="http://schemas.microsoft.com/office/drawing/2014/main" id="{A17310FA-93C0-BCAA-0230-BF4C1AF23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30223">
            <a:off x="1473329" y="2351314"/>
            <a:ext cx="5284315" cy="286818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3011614" y="562660"/>
            <a:ext cx="7556072" cy="49244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 KIỂM TRA VÀ ĐIỀU CHỈNH SẢN PHẨM</a:t>
            </a:r>
            <a:endParaRPr kumimoji="0" lang="en-US"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117836" y="6281978"/>
            <a:ext cx="8335561"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Nếu không đảm bảo theo đúng tiêu chí, em hãy làm lại nhé</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Rectangle 1">
            <a:extLst>
              <a:ext uri="{FF2B5EF4-FFF2-40B4-BE49-F238E27FC236}">
                <a16:creationId xmlns:a16="http://schemas.microsoft.com/office/drawing/2014/main" id="{DA3004F8-6D64-E550-9280-12826A94C2CB}"/>
              </a:ext>
            </a:extLst>
          </p:cNvPr>
          <p:cNvSpPr>
            <a:spLocks noChangeArrowheads="1"/>
          </p:cNvSpPr>
          <p:nvPr/>
        </p:nvSpPr>
        <p:spPr bwMode="auto">
          <a:xfrm>
            <a:off x="5143500" y="3559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Box 12"/>
          <p:cNvSpPr txBox="1"/>
          <p:nvPr/>
        </p:nvSpPr>
        <p:spPr>
          <a:xfrm>
            <a:off x="421351" y="2537908"/>
            <a:ext cx="6647820"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p:cNvSpPr txBox="1"/>
          <p:nvPr/>
        </p:nvSpPr>
        <p:spPr>
          <a:xfrm>
            <a:off x="421351" y="3546944"/>
            <a:ext cx="619962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a:extLst>
              <a:ext uri="{FF2B5EF4-FFF2-40B4-BE49-F238E27FC236}">
                <a16:creationId xmlns:a16="http://schemas.microsoft.com/office/drawing/2014/main" id="{2FA9DF19-ED55-B4C5-1E89-26CB15D286B8}"/>
              </a:ext>
            </a:extLst>
          </p:cNvPr>
          <p:cNvSpPr txBox="1"/>
          <p:nvPr/>
        </p:nvSpPr>
        <p:spPr>
          <a:xfrm>
            <a:off x="421351" y="4156793"/>
            <a:ext cx="6199623"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pic>
        <p:nvPicPr>
          <p:cNvPr id="17" name="Picture 4">
            <a:extLst>
              <a:ext uri="{FF2B5EF4-FFF2-40B4-BE49-F238E27FC236}">
                <a16:creationId xmlns:a16="http://schemas.microsoft.com/office/drawing/2014/main" id="{DC4421F5-9138-4451-C772-71CE60F00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312" y="1705696"/>
            <a:ext cx="4018990" cy="324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1845" y="407746"/>
            <a:ext cx="81283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TRÒ CHƠI “AI ĐOÁN ĐÚNG”</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9" name="TextBox 8">
            <a:extLst>
              <a:ext uri="{FF2B5EF4-FFF2-40B4-BE49-F238E27FC236}">
                <a16:creationId xmlns:a16="http://schemas.microsoft.com/office/drawing/2014/main" id="{16C41ECF-1399-8825-09D2-260D1D44E34E}"/>
              </a:ext>
            </a:extLst>
          </p:cNvPr>
          <p:cNvSpPr txBox="1"/>
          <p:nvPr/>
        </p:nvSpPr>
        <p:spPr>
          <a:xfrm>
            <a:off x="2031844" y="1234440"/>
            <a:ext cx="8598055" cy="1200329"/>
          </a:xfrm>
          <a:prstGeom prst="rect">
            <a:avLst/>
          </a:prstGeom>
          <a:noFill/>
        </p:spPr>
        <p:txBody>
          <a:bodyPr wrap="square" rtlCol="0">
            <a:spAutoFit/>
          </a:bodyPr>
          <a:lstStyle/>
          <a:p>
            <a:pPr lvl="0"/>
            <a:r>
              <a:rPr kumimoji="0" lang="vi-V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Thực hiện theo nhóm hoặc theo cặp.</a:t>
            </a:r>
            <a:b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Một bạn đưa ra ước lượng về độ dài của đồ vật, bạn còn lại dùng thước gấp để kiểm tra lại. </a:t>
            </a:r>
          </a:p>
        </p:txBody>
      </p:sp>
      <p:pic>
        <p:nvPicPr>
          <p:cNvPr id="11" name="Picture 10">
            <a:extLst>
              <a:ext uri="{FF2B5EF4-FFF2-40B4-BE49-F238E27FC236}">
                <a16:creationId xmlns:a16="http://schemas.microsoft.com/office/drawing/2014/main" id="{EA92A3F0-9ECF-F8F9-7AF1-E3F3154D21A5}"/>
              </a:ext>
            </a:extLst>
          </p:cNvPr>
          <p:cNvPicPr>
            <a:picLocks noChangeAspect="1"/>
          </p:cNvPicPr>
          <p:nvPr/>
        </p:nvPicPr>
        <p:blipFill>
          <a:blip r:embed="rId3"/>
          <a:stretch>
            <a:fillRect/>
          </a:stretch>
        </p:blipFill>
        <p:spPr>
          <a:xfrm>
            <a:off x="3953629" y="3246120"/>
            <a:ext cx="4754484" cy="3611880"/>
          </a:xfrm>
          <a:prstGeom prst="rect">
            <a:avLst/>
          </a:prstGeom>
        </p:spPr>
      </p:pic>
      <p:sp>
        <p:nvSpPr>
          <p:cNvPr id="15" name="Speech Bubble: Rectangle with Corners Rounded 14">
            <a:extLst>
              <a:ext uri="{FF2B5EF4-FFF2-40B4-BE49-F238E27FC236}">
                <a16:creationId xmlns:a16="http://schemas.microsoft.com/office/drawing/2014/main" id="{70DBA30A-CAD0-4248-E09F-8677761A3504}"/>
              </a:ext>
            </a:extLst>
          </p:cNvPr>
          <p:cNvSpPr/>
          <p:nvPr/>
        </p:nvSpPr>
        <p:spPr>
          <a:xfrm>
            <a:off x="2872740" y="2886061"/>
            <a:ext cx="3223260" cy="876360"/>
          </a:xfrm>
          <a:prstGeom prst="wedgeRoundRectCallout">
            <a:avLst>
              <a:gd name="adj1" fmla="val -975"/>
              <a:gd name="adj2" fmla="val 119887"/>
              <a:gd name="adj3" fmla="val 16667"/>
            </a:avLst>
          </a:prstGeom>
          <a:solidFill>
            <a:schemeClr val="accent2">
              <a:lumMod val="60000"/>
              <a:lumOff val="4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sysClr val="windowText" lastClr="000000"/>
                  </a:solid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Hộp bút này dài hơn 22 cm</a:t>
            </a:r>
          </a:p>
        </p:txBody>
      </p:sp>
      <p:sp>
        <p:nvSpPr>
          <p:cNvPr id="16" name="Speech Bubble: Rectangle with Corners Rounded 15">
            <a:extLst>
              <a:ext uri="{FF2B5EF4-FFF2-40B4-BE49-F238E27FC236}">
                <a16:creationId xmlns:a16="http://schemas.microsoft.com/office/drawing/2014/main" id="{E6B1D127-2E33-78E0-D85B-7376A05882A3}"/>
              </a:ext>
            </a:extLst>
          </p:cNvPr>
          <p:cNvSpPr/>
          <p:nvPr/>
        </p:nvSpPr>
        <p:spPr>
          <a:xfrm>
            <a:off x="7589520" y="2286000"/>
            <a:ext cx="3223260" cy="1038241"/>
          </a:xfrm>
          <a:prstGeom prst="wedgeRoundRectCallout">
            <a:avLst>
              <a:gd name="adj1" fmla="val -39982"/>
              <a:gd name="adj2" fmla="val 84518"/>
              <a:gd name="adj3" fmla="val 16667"/>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solidFill>
                    <a:prstClr val="black"/>
                  </a:solidFill>
                </a:ln>
                <a:solidFill>
                  <a:sysClr val="windowText" lastClr="000000"/>
                </a:solidFill>
                <a:effectLst/>
                <a:uLnTx/>
                <a:uFillTx/>
                <a:latin typeface="Roboto" panose="02000000000000000000" pitchFamily="2" charset="0"/>
                <a:ea typeface="Roboto" panose="02000000000000000000" pitchFamily="2" charset="0"/>
                <a:cs typeface="Roboto" panose="02000000000000000000" pitchFamily="2" charset="0"/>
              </a:rPr>
              <a:t>Mình đoán hộp bút dài khoảng 20 cm</a:t>
            </a:r>
          </a:p>
        </p:txBody>
      </p:sp>
    </p:spTree>
    <p:extLst>
      <p:ext uri="{BB962C8B-B14F-4D97-AF65-F5344CB8AC3E}">
        <p14:creationId xmlns:p14="http://schemas.microsoft.com/office/powerpoint/2010/main" val="29878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84586A-BCA3-10D2-95C2-F25569504BA8}"/>
              </a:ext>
            </a:extLst>
          </p:cNvPr>
          <p:cNvPicPr>
            <a:picLocks noChangeAspect="1"/>
          </p:cNvPicPr>
          <p:nvPr/>
        </p:nvPicPr>
        <p:blipFill>
          <a:blip r:embed="rId3"/>
          <a:stretch>
            <a:fillRect/>
          </a:stretch>
        </p:blipFill>
        <p:spPr>
          <a:xfrm>
            <a:off x="1937995" y="1401348"/>
            <a:ext cx="8910979" cy="5269785"/>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9" name="TextBox 18">
            <a:extLst>
              <a:ext uri="{FF2B5EF4-FFF2-40B4-BE49-F238E27FC236}">
                <a16:creationId xmlns:a16="http://schemas.microsoft.com/office/drawing/2014/main" id="{F47EDC76-93E4-69B2-B3EB-FFBB9F9285CB}"/>
              </a:ext>
            </a:extLst>
          </p:cNvPr>
          <p:cNvSpPr txBox="1"/>
          <p:nvPr/>
        </p:nvSpPr>
        <p:spPr>
          <a:xfrm>
            <a:off x="6829485" y="1575265"/>
            <a:ext cx="2428816"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0" name="Picture 19"/>
          <p:cNvPicPr>
            <a:picLocks noChangeAspect="1"/>
          </p:cNvPicPr>
          <p:nvPr/>
        </p:nvPicPr>
        <p:blipFill rotWithShape="1">
          <a:blip r:embed="rId4"/>
          <a:srcRect l="6827" t="7035" r="5654" b="3542"/>
          <a:stretch/>
        </p:blipFill>
        <p:spPr>
          <a:xfrm>
            <a:off x="6752257" y="3528408"/>
            <a:ext cx="868595" cy="868595"/>
          </a:xfrm>
          <a:prstGeom prst="ellipse">
            <a:avLst/>
          </a:prstGeom>
        </p:spPr>
      </p:pic>
      <p:pic>
        <p:nvPicPr>
          <p:cNvPr id="21" name="Picture 20"/>
          <p:cNvPicPr>
            <a:picLocks noChangeAspect="1"/>
          </p:cNvPicPr>
          <p:nvPr/>
        </p:nvPicPr>
        <p:blipFill rotWithShape="1">
          <a:blip r:embed="rId5"/>
          <a:srcRect l="9571" t="6413" r="10420" b="6660"/>
          <a:stretch/>
        </p:blipFill>
        <p:spPr>
          <a:xfrm>
            <a:off x="7966544" y="4544071"/>
            <a:ext cx="848933" cy="848933"/>
          </a:xfrm>
          <a:prstGeom prst="ellipse">
            <a:avLst/>
          </a:prstGeom>
        </p:spPr>
      </p:pic>
      <p:pic>
        <p:nvPicPr>
          <p:cNvPr id="22" name="Picture 21"/>
          <p:cNvPicPr>
            <a:picLocks noChangeAspect="1"/>
          </p:cNvPicPr>
          <p:nvPr/>
        </p:nvPicPr>
        <p:blipFill rotWithShape="1">
          <a:blip r:embed="rId6"/>
          <a:srcRect l="5642" t="6399" r="6278" b="6897"/>
          <a:stretch/>
        </p:blipFill>
        <p:spPr>
          <a:xfrm>
            <a:off x="9375207" y="5535670"/>
            <a:ext cx="878797" cy="878797"/>
          </a:xfrm>
          <a:prstGeom prst="ellipse">
            <a:avLst/>
          </a:prstGeom>
        </p:spPr>
      </p:pic>
      <p:sp>
        <p:nvSpPr>
          <p:cNvPr id="25" name="TextBox 24"/>
          <p:cNvSpPr txBox="1"/>
          <p:nvPr/>
        </p:nvSpPr>
        <p:spPr>
          <a:xfrm>
            <a:off x="2767556" y="3528408"/>
            <a:ext cx="37761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761312" y="4642832"/>
            <a:ext cx="34955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
        <p:nvSpPr>
          <p:cNvPr id="4" name="TextBox 3">
            <a:extLst>
              <a:ext uri="{FF2B5EF4-FFF2-40B4-BE49-F238E27FC236}">
                <a16:creationId xmlns:a16="http://schemas.microsoft.com/office/drawing/2014/main" id="{D8EBA635-EE4C-4E11-4ADE-535E0CC5FCA2}"/>
              </a:ext>
            </a:extLst>
          </p:cNvPr>
          <p:cNvSpPr txBox="1"/>
          <p:nvPr/>
        </p:nvSpPr>
        <p:spPr>
          <a:xfrm>
            <a:off x="2761312" y="5467238"/>
            <a:ext cx="34113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 nhiều lần.</a:t>
            </a:r>
          </a:p>
        </p:txBody>
      </p:sp>
    </p:spTree>
    <p:extLst>
      <p:ext uri="{BB962C8B-B14F-4D97-AF65-F5344CB8AC3E}">
        <p14:creationId xmlns:p14="http://schemas.microsoft.com/office/powerpoint/2010/main" val="13084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63" y="-117372"/>
            <a:ext cx="2029820" cy="1484555"/>
          </a:xfrm>
          <a:prstGeom prst="rect">
            <a:avLst/>
          </a:prstGeom>
          <a:ln>
            <a:noFill/>
          </a:ln>
        </p:spPr>
      </p:pic>
      <p:sp>
        <p:nvSpPr>
          <p:cNvPr id="5" name="TextBox 4"/>
          <p:cNvSpPr txBox="1"/>
          <p:nvPr/>
        </p:nvSpPr>
        <p:spPr>
          <a:xfrm>
            <a:off x="3795822" y="332519"/>
            <a:ext cx="4693120" cy="584775"/>
          </a:xfrm>
          <a:prstGeom prst="rect">
            <a:avLst/>
          </a:prstGeom>
          <a:noFill/>
        </p:spPr>
        <p:txBody>
          <a:bodyPr wrap="square" rtlCol="0">
            <a:spAutoFit/>
          </a:bodyPr>
          <a:lstStyle/>
          <a:p>
            <a:pPr lvl="0" algn="ctr">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TRÒ</a:t>
            </a:r>
            <a:r>
              <a:rPr kumimoji="0" lang="en-US" altLang="zh-CN" sz="3200" b="1" i="0" u="none" strike="noStrike" kern="1200" cap="none" spc="0" normalizeH="0" noProof="0">
                <a:ln>
                  <a:noFill/>
                </a:ln>
                <a:solidFill>
                  <a:srgbClr val="002060"/>
                </a:solidFill>
                <a:effectLst/>
                <a:uLnTx/>
                <a:uFillTx/>
                <a:latin typeface="Roboto Black" panose="02000000000000000000" pitchFamily="2" charset="0"/>
                <a:ea typeface="Roboto Black" panose="02000000000000000000" pitchFamily="2" charset="0"/>
              </a:rPr>
              <a:t> CHƠI </a:t>
            </a:r>
            <a:r>
              <a:rPr lang="en-US" altLang="zh-CN" sz="3200" b="1">
                <a:solidFill>
                  <a:srgbClr val="002060"/>
                </a:solidFill>
                <a:latin typeface="Roboto Black" panose="02000000000000000000" pitchFamily="2" charset="0"/>
                <a:ea typeface="Roboto Black" panose="02000000000000000000" pitchFamily="2" charset="0"/>
              </a:rPr>
              <a:t>CON THỎ</a:t>
            </a:r>
          </a:p>
        </p:txBody>
      </p:sp>
      <p:sp>
        <p:nvSpPr>
          <p:cNvPr id="6" name="TextBox 5"/>
          <p:cNvSpPr txBox="1"/>
          <p:nvPr/>
        </p:nvSpPr>
        <p:spPr>
          <a:xfrm>
            <a:off x="1081948" y="4702708"/>
            <a:ext cx="1805117" cy="461665"/>
          </a:xfrm>
          <a:prstGeom prst="rect">
            <a:avLst/>
          </a:prstGeom>
          <a:noFill/>
          <a:ln w="28575">
            <a:solidFill>
              <a:srgbClr val="FF0000"/>
            </a:solidFill>
          </a:ln>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Cách chơi:</a:t>
            </a:r>
            <a:endParaRPr kumimoji="0" lang="en-US" altLang="zh-CN" sz="24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7" name="TextBox 6"/>
          <p:cNvSpPr txBox="1"/>
          <p:nvPr/>
        </p:nvSpPr>
        <p:spPr>
          <a:xfrm>
            <a:off x="1182660" y="2031681"/>
            <a:ext cx="1714237" cy="830997"/>
          </a:xfrm>
          <a:prstGeom prst="rect">
            <a:avLst/>
          </a:prstGeom>
          <a:noFill/>
          <a:ln w="19050">
            <a:solidFill>
              <a:schemeClr val="accent5">
                <a:lumMod val="50000"/>
              </a:schemeClr>
            </a:solidFill>
          </a:ln>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Quy định động tác: </a:t>
            </a:r>
            <a:endParaRPr lang="vi-VN" sz="2400">
              <a:solidFill>
                <a:srgbClr val="002060"/>
              </a:solidFill>
              <a:latin typeface="Roboto" panose="02000000000000000000" pitchFamily="2" charset="0"/>
              <a:ea typeface="Roboto" panose="02000000000000000000" pitchFamily="2" charset="0"/>
            </a:endParaRPr>
          </a:p>
        </p:txBody>
      </p:sp>
      <p:sp>
        <p:nvSpPr>
          <p:cNvPr id="8" name="TextBox 7"/>
          <p:cNvSpPr txBox="1"/>
          <p:nvPr/>
        </p:nvSpPr>
        <p:spPr>
          <a:xfrm>
            <a:off x="2934788" y="1040286"/>
            <a:ext cx="8256706" cy="3354765"/>
          </a:xfrm>
          <a:prstGeom prst="rect">
            <a:avLst/>
          </a:prstGeom>
          <a:noFill/>
          <a:ln w="19050">
            <a:solidFill>
              <a:schemeClr val="accent5">
                <a:lumMod val="50000"/>
              </a:schemeClr>
            </a:solidFill>
          </a:ln>
        </p:spPr>
        <p:txBody>
          <a:bodyPr wrap="square" rtlCol="0">
            <a:spAutoFit/>
          </a:bodyPr>
          <a:lstStyle/>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a:t>
            </a:r>
            <a:r>
              <a:rPr lang="en-US" sz="2400">
                <a:solidFill>
                  <a:srgbClr val="002060"/>
                </a:solidFill>
                <a:latin typeface="Roboto" panose="02000000000000000000" pitchFamily="2" charset="0"/>
                <a:ea typeface="Roboto" panose="02000000000000000000" pitchFamily="2" charset="0"/>
              </a:rPr>
              <a:t>c</a:t>
            </a:r>
            <a:r>
              <a:rPr lang="vi-VN" sz="2400">
                <a:solidFill>
                  <a:srgbClr val="002060"/>
                </a:solidFill>
                <a:latin typeface="Roboto" panose="02000000000000000000" pitchFamily="2" charset="0"/>
                <a:ea typeface="Roboto" panose="02000000000000000000" pitchFamily="2" charset="0"/>
              </a:rPr>
              <a:t>on thỏ” </a:t>
            </a:r>
            <a:r>
              <a:rPr lang="en-US">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đưa tay phải lên cao.</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ăn cỏ”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đưa tay phải xuống, chụm các ngón tay lại vào lòng bàn tay trái.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uống nước”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đưa tay phải lên chụm vào sát miệng, đầu hơi ngửa ra phía sau một chút.</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vào hang”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đưa tay phải lên, ngón tay chụm lại đặt sát vào tai.</a:t>
            </a:r>
          </a:p>
          <a:p>
            <a:pPr lvl="0" algn="just">
              <a:spcBef>
                <a:spcPts val="600"/>
              </a:spcBef>
              <a:defRPr/>
            </a:pPr>
            <a:r>
              <a:rPr lang="vi-VN" sz="2400" b="1">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sz="24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sz="2400">
                <a:solidFill>
                  <a:srgbClr val="002060"/>
                </a:solidFill>
                <a:latin typeface="Roboto" panose="02000000000000000000" pitchFamily="2" charset="0"/>
                <a:ea typeface="Roboto" panose="02000000000000000000" pitchFamily="2" charset="0"/>
              </a:rPr>
              <a:t>Khẩu lệnh “con thỏ đi ngủ” </a:t>
            </a:r>
            <a:r>
              <a:rPr lang="en-US">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chắp 2 tay đưa lên má phải.</a:t>
            </a:r>
          </a:p>
        </p:txBody>
      </p:sp>
      <p:sp>
        <p:nvSpPr>
          <p:cNvPr id="9" name="TextBox 8"/>
          <p:cNvSpPr txBox="1"/>
          <p:nvPr/>
        </p:nvSpPr>
        <p:spPr>
          <a:xfrm>
            <a:off x="2934788" y="4518043"/>
            <a:ext cx="8256706" cy="830997"/>
          </a:xfrm>
          <a:prstGeom prst="rect">
            <a:avLst/>
          </a:prstGeom>
          <a:noFill/>
          <a:ln w="28575">
            <a:solidFill>
              <a:srgbClr val="FF0000"/>
            </a:solidFill>
          </a:ln>
        </p:spPr>
        <p:txBody>
          <a:bodyPr wrap="square"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Quản trò hô khẩu lệnh, người chơi làm theo khẩu lệnh, không làm theo hành động của quản trò</a:t>
            </a:r>
            <a:endParaRPr lang="vi-VN" sz="240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84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219791" y="3129188"/>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28" y="-45481"/>
            <a:ext cx="2336328" cy="1708727"/>
          </a:xfrm>
          <a:prstGeom prst="rect">
            <a:avLst/>
          </a:prstGeom>
          <a:ln>
            <a:noFill/>
          </a:ln>
        </p:spPr>
      </p:pic>
    </p:spTree>
    <p:extLst>
      <p:ext uri="{BB962C8B-B14F-4D97-AF65-F5344CB8AC3E}">
        <p14:creationId xmlns:p14="http://schemas.microsoft.com/office/powerpoint/2010/main" val="454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34" presetClass="emph" presetSubtype="0" fill="hold" grpId="1" nodeType="withEffect">
                                  <p:stCondLst>
                                    <p:cond delay="0"/>
                                  </p:stCondLst>
                                  <p:iterate type="lt">
                                    <p:tmPct val="10000"/>
                                  </p:iterate>
                                  <p:childTnLst>
                                    <p:animMotion origin="layout" path="M 0.0 0.0 L 0.0 -0.07213" pathEditMode="relative" ptsTypes="">
                                      <p:cBhvr>
                                        <p:cTn id="19" dur="250" accel="50000" decel="50000" autoRev="1" fill="hold">
                                          <p:stCondLst>
                                            <p:cond delay="0"/>
                                          </p:stCondLst>
                                        </p:cTn>
                                        <p:tgtEl>
                                          <p:spTgt spid="4"/>
                                        </p:tgtEl>
                                        <p:attrNameLst>
                                          <p:attrName>ppt_x</p:attrName>
                                          <p:attrName>ppt_y</p:attrName>
                                        </p:attrNameLst>
                                      </p:cBhvr>
                                    </p:animMotion>
                                    <p:animRot by="1500000">
                                      <p:cBhvr>
                                        <p:cTn id="20" dur="125" fill="hold">
                                          <p:stCondLst>
                                            <p:cond delay="0"/>
                                          </p:stCondLst>
                                        </p:cTn>
                                        <p:tgtEl>
                                          <p:spTgt spid="4"/>
                                        </p:tgtEl>
                                        <p:attrNameLst>
                                          <p:attrName>r</p:attrName>
                                        </p:attrNameLst>
                                      </p:cBhvr>
                                    </p:animRot>
                                    <p:animRot by="-1500000">
                                      <p:cBhvr>
                                        <p:cTn id="21" dur="125" fill="hold">
                                          <p:stCondLst>
                                            <p:cond delay="125"/>
                                          </p:stCondLst>
                                        </p:cTn>
                                        <p:tgtEl>
                                          <p:spTgt spid="4"/>
                                        </p:tgtEl>
                                        <p:attrNameLst>
                                          <p:attrName>r</p:attrName>
                                        </p:attrNameLst>
                                      </p:cBhvr>
                                    </p:animRot>
                                    <p:animRot by="-1500000">
                                      <p:cBhvr>
                                        <p:cTn id="22" dur="125" fill="hold">
                                          <p:stCondLst>
                                            <p:cond delay="250"/>
                                          </p:stCondLst>
                                        </p:cTn>
                                        <p:tgtEl>
                                          <p:spTgt spid="4"/>
                                        </p:tgtEl>
                                        <p:attrNameLst>
                                          <p:attrName>r</p:attrName>
                                        </p:attrNameLst>
                                      </p:cBhvr>
                                    </p:animRot>
                                    <p:animRot by="1500000">
                                      <p:cBhvr>
                                        <p:cTn id="23"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34" y="0"/>
            <a:ext cx="2029820" cy="1484555"/>
          </a:xfrm>
          <a:prstGeom prst="rect">
            <a:avLst/>
          </a:prstGeom>
          <a:ln>
            <a:noFill/>
          </a:ln>
        </p:spPr>
      </p:pic>
      <p:sp>
        <p:nvSpPr>
          <p:cNvPr id="3" name="TextBox 2">
            <a:extLst>
              <a:ext uri="{FF2B5EF4-FFF2-40B4-BE49-F238E27FC236}">
                <a16:creationId xmlns:a16="http://schemas.microsoft.com/office/drawing/2014/main" id="{37A1DD84-D651-C9D7-1D3D-549FE6D4D8FF}"/>
              </a:ext>
            </a:extLst>
          </p:cNvPr>
          <p:cNvSpPr txBox="1"/>
          <p:nvPr/>
        </p:nvSpPr>
        <p:spPr>
          <a:xfrm>
            <a:off x="1725621" y="2858646"/>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07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flipH="1">
            <a:off x="3803003" y="2264538"/>
            <a:ext cx="4934664" cy="1134875"/>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23003" y="2599313"/>
            <a:ext cx="6029325" cy="3752850"/>
            <a:chOff x="3364308" y="4473783"/>
            <a:chExt cx="6029325" cy="375285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308" y="4473783"/>
              <a:ext cx="6029325" cy="3752850"/>
            </a:xfrm>
            <a:prstGeom prst="rect">
              <a:avLst/>
            </a:prstGeom>
          </p:spPr>
        </p:pic>
        <p:sp>
          <p:nvSpPr>
            <p:cNvPr id="15" name="Rectangle 14"/>
            <p:cNvSpPr/>
            <p:nvPr/>
          </p:nvSpPr>
          <p:spPr>
            <a:xfrm>
              <a:off x="3423040" y="7749696"/>
              <a:ext cx="5191760" cy="467360"/>
            </a:xfrm>
            <a:prstGeom prst="rect">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4415864" y="357843"/>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248591" y="919236"/>
            <a:ext cx="8043489"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Nam muốn có một chiếc thước dài 30 cm có thể gấp gọn và cho vào hộp bút.</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Em hãy nghĩ cách giúp Nam làm một chiếc thước như vậy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3916491" y="2231810"/>
            <a:ext cx="470768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Hộp bút của mình dài 20 cm. Làm thế nào để gấp</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gọn và cho thước vào hộp bút nhỉ?</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964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72980" y="1398289"/>
            <a:ext cx="5195296" cy="408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4192671" y="198381"/>
            <a:ext cx="3346376" cy="584775"/>
          </a:xfrm>
          <a:prstGeom prst="rect">
            <a:avLst/>
          </a:prstGeom>
          <a:noFill/>
        </p:spPr>
        <p:txBody>
          <a:bodyPr wrap="square" rtlCol="0">
            <a:spAutoFit/>
          </a:bodyPr>
          <a:lstStyle/>
          <a:p>
            <a:pPr lvl="0" algn="ctr">
              <a:defRPr/>
            </a:pPr>
            <a:r>
              <a:rPr lang="en-US" altLang="zh-CN" sz="3200" b="1">
                <a:solidFill>
                  <a:srgbClr val="002060"/>
                </a:solidFill>
                <a:latin typeface="Roboto Black" panose="02000000000000000000" pitchFamily="2" charset="0"/>
                <a:ea typeface="Roboto Black" panose="02000000000000000000" pitchFamily="2" charset="0"/>
              </a:rPr>
              <a:t>NHIỆM VỤ</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2101064" y="823236"/>
            <a:ext cx="19373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Thước gấp</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3079" y="3693672"/>
            <a:ext cx="2073689" cy="2877535"/>
          </a:xfrm>
          <a:prstGeom prst="rect">
            <a:avLst/>
          </a:prstGeom>
        </p:spPr>
      </p:pic>
      <p:sp>
        <p:nvSpPr>
          <p:cNvPr id="20" name="Cloud Callout 19"/>
          <p:cNvSpPr/>
          <p:nvPr/>
        </p:nvSpPr>
        <p:spPr>
          <a:xfrm>
            <a:off x="2508463" y="3908690"/>
            <a:ext cx="2331301" cy="1941146"/>
          </a:xfrm>
          <a:prstGeom prst="cloudCallout">
            <a:avLst>
              <a:gd name="adj1" fmla="val -87108"/>
              <a:gd name="adj2" fmla="val -16613"/>
            </a:avLst>
          </a:prstGeom>
          <a:solidFill>
            <a:srgbClr val="C57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08463" y="4279098"/>
            <a:ext cx="2398737" cy="1200329"/>
          </a:xfrm>
          <a:prstGeom prst="rect">
            <a:avLst/>
          </a:prstGeom>
          <a:noFill/>
        </p:spPr>
        <p:txBody>
          <a:bodyPr wrap="square" rtlCol="0">
            <a:spAutoFit/>
          </a:bodyPr>
          <a:lstStyle/>
          <a:p>
            <a:pPr lvl="0" algn="ctr">
              <a:defRPr/>
            </a:pPr>
            <a:r>
              <a:rPr lang="vi-VN" sz="2400">
                <a:latin typeface="Roboto" panose="02000000000000000000" pitchFamily="2" charset="0"/>
                <a:ea typeface="Roboto" panose="02000000000000000000" pitchFamily="2" charset="0"/>
              </a:rPr>
              <a:t>Bạn hãy làm một</a:t>
            </a:r>
            <a:r>
              <a:rPr lang="en-US" sz="2400">
                <a:latin typeface="Roboto" panose="02000000000000000000" pitchFamily="2" charset="0"/>
                <a:ea typeface="Roboto" panose="02000000000000000000" pitchFamily="2" charset="0"/>
              </a:rPr>
              <a:t> </a:t>
            </a:r>
            <a:r>
              <a:rPr lang="vi-VN" sz="2400">
                <a:latin typeface="Roboto" panose="02000000000000000000" pitchFamily="2" charset="0"/>
                <a:ea typeface="Roboto" panose="02000000000000000000" pitchFamily="2" charset="0"/>
              </a:rPr>
              <a:t>chiếc thước gấp nhé!</a:t>
            </a:r>
            <a:endParaRPr kumimoji="0" lang="vi-VN" sz="2400" b="0" i="0" u="none" strike="noStrike" kern="1200" cap="none" spc="0" normalizeH="0" baseline="0" noProof="0">
              <a:ln>
                <a:noFill/>
              </a:ln>
              <a:effectLst/>
              <a:uLnTx/>
              <a:uFillTx/>
              <a:latin typeface="Roboto" panose="02000000000000000000" pitchFamily="2" charset="0"/>
              <a:ea typeface="Roboto" panose="02000000000000000000" pitchFamily="2" charset="0"/>
            </a:endParaRPr>
          </a:p>
        </p:txBody>
      </p:sp>
      <p:pic>
        <p:nvPicPr>
          <p:cNvPr id="3" name="Picture 4">
            <a:extLst>
              <a:ext uri="{FF2B5EF4-FFF2-40B4-BE49-F238E27FC236}">
                <a16:creationId xmlns:a16="http://schemas.microsoft.com/office/drawing/2014/main" id="{FDC55940-84B4-E88D-7D08-3B134841A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049" y="754838"/>
            <a:ext cx="4084050" cy="32731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67758" y="1503898"/>
            <a:ext cx="53147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a:solidFill>
                  <a:srgbClr val="002060"/>
                </a:solidFill>
                <a:latin typeface="Roboto Black" panose="02000000000000000000" pitchFamily="2" charset="0"/>
                <a:ea typeface="Roboto Black" panose="02000000000000000000" pitchFamily="2" charset="0"/>
              </a:rPr>
              <a:t>Thước gấp đảm bảo các yêu cầu sau:</a:t>
            </a:r>
            <a:endParaRPr kumimoji="0" lang="vi-VN" altLang="zh-CN" sz="24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2" name="TextBox 11"/>
          <p:cNvSpPr txBox="1"/>
          <p:nvPr/>
        </p:nvSpPr>
        <p:spPr>
          <a:xfrm>
            <a:off x="6463373" y="1957266"/>
            <a:ext cx="4814511"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Thước có vạch chia xăng-ti-mét và có ghi số đo 30 cm hoặc 40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50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cm,…</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6463373" y="3278173"/>
            <a:ext cx="4715904"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Có thể gấp thành các đoạn dài 10 cm</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4" name="TextBox 13">
            <a:extLst>
              <a:ext uri="{FF2B5EF4-FFF2-40B4-BE49-F238E27FC236}">
                <a16:creationId xmlns:a16="http://schemas.microsoft.com/office/drawing/2014/main" id="{2FA9DF19-ED55-B4C5-1E89-26CB15D286B8}"/>
              </a:ext>
            </a:extLst>
          </p:cNvPr>
          <p:cNvSpPr txBox="1"/>
          <p:nvPr/>
        </p:nvSpPr>
        <p:spPr>
          <a:xfrm>
            <a:off x="6438397" y="4109170"/>
            <a:ext cx="5195297"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phẩm chắc chắn, đảm bảo tính chính xác, sử dụng được</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nhiều lần. </a:t>
            </a:r>
          </a:p>
        </p:txBody>
      </p:sp>
    </p:spTree>
    <p:extLst>
      <p:ext uri="{BB962C8B-B14F-4D97-AF65-F5344CB8AC3E}">
        <p14:creationId xmlns:p14="http://schemas.microsoft.com/office/powerpoint/2010/main" val="348914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7" grpId="0"/>
      <p:bldP spid="10" grpId="0"/>
      <p:bldP spid="20" grpId="0" animBg="1"/>
      <p:bldP spid="21"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53497" y="1247776"/>
            <a:ext cx="9409471" cy="4867890"/>
          </a:xfrm>
          <a:prstGeom prst="roundRect">
            <a:avLst>
              <a:gd name="adj" fmla="val 113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2675993" y="2118193"/>
            <a:ext cx="7441401" cy="3742857"/>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6105"/>
            <a:ext cx="2029820" cy="1484555"/>
          </a:xfrm>
          <a:prstGeom prst="rect">
            <a:avLst/>
          </a:prstGeom>
          <a:ln>
            <a:noFill/>
          </a:ln>
        </p:spPr>
      </p:pic>
      <p:sp>
        <p:nvSpPr>
          <p:cNvPr id="11" name="TextBox 10"/>
          <p:cNvSpPr txBox="1"/>
          <p:nvPr/>
        </p:nvSpPr>
        <p:spPr>
          <a:xfrm>
            <a:off x="4557637" y="535994"/>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8" name="TextBox 17"/>
          <p:cNvSpPr txBox="1"/>
          <p:nvPr/>
        </p:nvSpPr>
        <p:spPr>
          <a:xfrm>
            <a:off x="1830419" y="1323101"/>
            <a:ext cx="8808084" cy="769441"/>
          </a:xfrm>
          <a:prstGeom prst="rect">
            <a:avLst/>
          </a:prstGeom>
          <a:noFill/>
        </p:spPr>
        <p:txBody>
          <a:bodyPr wrap="square" rtlCol="0">
            <a:spAutoFit/>
          </a:bodyPr>
          <a:lstStyle/>
          <a:p>
            <a:pPr lvl="0" algn="just">
              <a:defRPr/>
            </a:pPr>
            <a:r>
              <a:rPr lang="en-US" altLang="zh-CN" sz="2200">
                <a:solidFill>
                  <a:srgbClr val="002060"/>
                </a:solidFill>
                <a:latin typeface="Roboto" panose="02000000000000000000" pitchFamily="2" charset="0"/>
                <a:ea typeface="Roboto" panose="02000000000000000000" pitchFamily="2" charset="0"/>
              </a:rPr>
              <a:t>Sử dụng thước thẳng có vạch chia xăng-ti-mét để đo rồi ghi kết quả đo vào chỗ chấm:</a:t>
            </a:r>
            <a:endParaRPr kumimoji="0" lang="en-US" altLang="zh-CN" sz="2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4779170" y="2568833"/>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5</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8406906" y="2560166"/>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8</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4700145" y="3961046"/>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6</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4557637" y="5357958"/>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8406906" y="5357958"/>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5</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8406906" y="3897667"/>
            <a:ext cx="443380"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7</a:t>
            </a:r>
            <a:endParaRPr kumimoji="0" lang="en-US" altLang="zh-CN"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8984A573-702B-823B-1FE9-0F36D86DDE68}"/>
              </a:ext>
            </a:extLst>
          </p:cNvPr>
          <p:cNvPicPr>
            <a:picLocks noChangeAspect="1"/>
          </p:cNvPicPr>
          <p:nvPr/>
        </p:nvPicPr>
        <p:blipFill>
          <a:blip r:embed="rId5"/>
          <a:stretch>
            <a:fillRect/>
          </a:stretch>
        </p:blipFill>
        <p:spPr>
          <a:xfrm>
            <a:off x="6220683" y="3473066"/>
            <a:ext cx="3370992" cy="229190"/>
          </a:xfrm>
          <a:prstGeom prst="rect">
            <a:avLst/>
          </a:prstGeom>
        </p:spPr>
      </p:pic>
    </p:spTree>
    <p:extLst>
      <p:ext uri="{BB962C8B-B14F-4D97-AF65-F5344CB8AC3E}">
        <p14:creationId xmlns:p14="http://schemas.microsoft.com/office/powerpoint/2010/main" val="1139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pic>
        <p:nvPicPr>
          <p:cNvPr id="2" name="Picture 1"/>
          <p:cNvPicPr>
            <a:picLocks noChangeAspect="1"/>
          </p:cNvPicPr>
          <p:nvPr/>
        </p:nvPicPr>
        <p:blipFill>
          <a:blip r:embed="rId4"/>
          <a:stretch>
            <a:fillRect/>
          </a:stretch>
        </p:blipFill>
        <p:spPr>
          <a:xfrm>
            <a:off x="5547360" y="1234751"/>
            <a:ext cx="5152866" cy="4329323"/>
          </a:xfrm>
          <a:prstGeom prst="rect">
            <a:avLst/>
          </a:prstGeom>
          <a:effectLst>
            <a:softEdge rad="63500"/>
          </a:effectLst>
        </p:spPr>
      </p:pic>
      <p:sp>
        <p:nvSpPr>
          <p:cNvPr id="10" name="TextBox 9"/>
          <p:cNvSpPr txBox="1"/>
          <p:nvPr/>
        </p:nvSpPr>
        <p:spPr>
          <a:xfrm>
            <a:off x="973393" y="1950421"/>
            <a:ext cx="4112957"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chỉ các vạch ứng với 1 cm,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5 cm, 10 cm, 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Rounded Rectangular Callout 23"/>
          <p:cNvSpPr/>
          <p:nvPr/>
        </p:nvSpPr>
        <p:spPr>
          <a:xfrm flipH="1">
            <a:off x="5433871" y="1121443"/>
            <a:ext cx="1459877" cy="687037"/>
          </a:xfrm>
          <a:prstGeom prst="wedgeRoundRectCallout">
            <a:avLst>
              <a:gd name="adj1" fmla="val -42040"/>
              <a:gd name="adj2" fmla="val 7503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77840" y="1219626"/>
            <a:ext cx="122446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 dm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375496" y="942618"/>
            <a:ext cx="1536344" cy="1007803"/>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9680686" y="1234751"/>
            <a:ext cx="113302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10 cm</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858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82"/>
            <a:ext cx="1946787" cy="1423827"/>
          </a:xfrm>
          <a:prstGeom prst="rect">
            <a:avLst/>
          </a:prstGeom>
          <a:ln>
            <a:noFill/>
          </a:ln>
        </p:spPr>
      </p:pic>
      <p:sp>
        <p:nvSpPr>
          <p:cNvPr id="10" name="TextBox 9"/>
          <p:cNvSpPr txBox="1"/>
          <p:nvPr/>
        </p:nvSpPr>
        <p:spPr>
          <a:xfrm>
            <a:off x="4484682" y="1191302"/>
            <a:ext cx="322263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Quan sát thước thẳng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5" name="Picture 14">
            <a:extLst>
              <a:ext uri="{FF2B5EF4-FFF2-40B4-BE49-F238E27FC236}">
                <a16:creationId xmlns:a16="http://schemas.microsoft.com/office/drawing/2014/main" id="{85488058-17A6-A556-CA17-3E50888BCB70}"/>
              </a:ext>
            </a:extLst>
          </p:cNvPr>
          <p:cNvPicPr>
            <a:picLocks noChangeAspect="1"/>
          </p:cNvPicPr>
          <p:nvPr/>
        </p:nvPicPr>
        <p:blipFill>
          <a:blip r:embed="rId4">
            <a:duotone>
              <a:schemeClr val="accent1">
                <a:shade val="45000"/>
                <a:satMod val="135000"/>
              </a:schemeClr>
              <a:prstClr val="white"/>
            </a:duotone>
          </a:blip>
          <a:stretch>
            <a:fillRect/>
          </a:stretch>
        </p:blipFill>
        <p:spPr>
          <a:xfrm>
            <a:off x="3333918" y="3548790"/>
            <a:ext cx="5524164" cy="1299202"/>
          </a:xfrm>
          <a:prstGeom prst="rect">
            <a:avLst/>
          </a:prstGeom>
        </p:spPr>
      </p:pic>
      <p:cxnSp>
        <p:nvCxnSpPr>
          <p:cNvPr id="5" name="Straight Arrow Connector 4"/>
          <p:cNvCxnSpPr>
            <a:cxnSpLocks/>
          </p:cNvCxnSpPr>
          <p:nvPr/>
        </p:nvCxnSpPr>
        <p:spPr>
          <a:xfrm>
            <a:off x="4098136" y="3057525"/>
            <a:ext cx="0" cy="49126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A20B262-F049-21AF-2300-25505D4EDD7C}"/>
              </a:ext>
            </a:extLst>
          </p:cNvPr>
          <p:cNvPicPr>
            <a:picLocks noChangeAspect="1"/>
          </p:cNvPicPr>
          <p:nvPr/>
        </p:nvPicPr>
        <p:blipFill>
          <a:blip r:embed="rId5"/>
          <a:stretch>
            <a:fillRect/>
          </a:stretch>
        </p:blipFill>
        <p:spPr>
          <a:xfrm>
            <a:off x="3663134" y="3933810"/>
            <a:ext cx="362001" cy="209579"/>
          </a:xfrm>
          <a:prstGeom prst="rect">
            <a:avLst/>
          </a:prstGeom>
        </p:spPr>
      </p:pic>
      <p:pic>
        <p:nvPicPr>
          <p:cNvPr id="6" name="Picture 5">
            <a:extLst>
              <a:ext uri="{FF2B5EF4-FFF2-40B4-BE49-F238E27FC236}">
                <a16:creationId xmlns:a16="http://schemas.microsoft.com/office/drawing/2014/main" id="{5C7260F5-B4CA-C2E9-C1D1-1DEDB20EB8A3}"/>
              </a:ext>
            </a:extLst>
          </p:cNvPr>
          <p:cNvPicPr>
            <a:picLocks noChangeAspect="1"/>
          </p:cNvPicPr>
          <p:nvPr/>
        </p:nvPicPr>
        <p:blipFill>
          <a:blip r:embed="rId6"/>
          <a:stretch>
            <a:fillRect/>
          </a:stretch>
        </p:blipFill>
        <p:spPr>
          <a:xfrm>
            <a:off x="8153364" y="4131716"/>
            <a:ext cx="514422" cy="323895"/>
          </a:xfrm>
          <a:prstGeom prst="rect">
            <a:avLst/>
          </a:prstGeom>
        </p:spPr>
      </p:pic>
      <p:sp>
        <p:nvSpPr>
          <p:cNvPr id="19" name="TextBox 18">
            <a:extLst>
              <a:ext uri="{FF2B5EF4-FFF2-40B4-BE49-F238E27FC236}">
                <a16:creationId xmlns:a16="http://schemas.microsoft.com/office/drawing/2014/main" id="{EB1771FA-569E-E7FF-CD2C-35014C2F8500}"/>
              </a:ext>
            </a:extLst>
          </p:cNvPr>
          <p:cNvSpPr txBox="1"/>
          <p:nvPr/>
        </p:nvSpPr>
        <p:spPr>
          <a:xfrm>
            <a:off x="4557405" y="1891018"/>
            <a:ext cx="45484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Hãy chỉ ra vạch ứng với 1</a:t>
            </a:r>
            <a:r>
              <a:rPr lang="vi-VN" altLang="zh-CN" sz="2400">
                <a:solidFill>
                  <a:srgbClr val="002060"/>
                </a:solidFill>
                <a:latin typeface="Roboto" panose="02000000000000000000" pitchFamily="2" charset="0"/>
                <a:ea typeface="Roboto" panose="02000000000000000000" pitchFamily="2" charset="0"/>
              </a:rPr>
              <a:t> cm</a:t>
            </a:r>
          </a:p>
        </p:txBody>
      </p:sp>
      <p:cxnSp>
        <p:nvCxnSpPr>
          <p:cNvPr id="20" name="Straight Arrow Connector 19">
            <a:extLst>
              <a:ext uri="{FF2B5EF4-FFF2-40B4-BE49-F238E27FC236}">
                <a16:creationId xmlns:a16="http://schemas.microsoft.com/office/drawing/2014/main" id="{865F4C56-062F-2E85-075D-9D8D9F2B9C8E}"/>
              </a:ext>
            </a:extLst>
          </p:cNvPr>
          <p:cNvCxnSpPr>
            <a:cxnSpLocks/>
          </p:cNvCxnSpPr>
          <p:nvPr/>
        </p:nvCxnSpPr>
        <p:spPr>
          <a:xfrm>
            <a:off x="3590136" y="3369331"/>
            <a:ext cx="508000" cy="0"/>
          </a:xfrm>
          <a:prstGeom prst="straightConnector1">
            <a:avLst/>
          </a:prstGeom>
          <a:ln w="22225">
            <a:solidFill>
              <a:srgbClr val="00206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0D197F-380A-090C-C700-5779883A504B}"/>
              </a:ext>
            </a:extLst>
          </p:cNvPr>
          <p:cNvSpPr txBox="1"/>
          <p:nvPr/>
        </p:nvSpPr>
        <p:spPr>
          <a:xfrm>
            <a:off x="3471462" y="2986948"/>
            <a:ext cx="918835" cy="369332"/>
          </a:xfrm>
          <a:prstGeom prst="rect">
            <a:avLst/>
          </a:prstGeom>
          <a:noFill/>
        </p:spPr>
        <p:txBody>
          <a:bodyPr wrap="square" rtlCol="0">
            <a:spAutoFit/>
          </a:bodyPr>
          <a:lstStyle/>
          <a:p>
            <a:pPr lvl="0" algn="just">
              <a:defRPr/>
            </a:pPr>
            <a:r>
              <a:rPr lang="en-US" altLang="zh-CN">
                <a:solidFill>
                  <a:srgbClr val="002060"/>
                </a:solidFill>
                <a:latin typeface="Roboto" panose="02000000000000000000" pitchFamily="2" charset="0"/>
                <a:ea typeface="Roboto" panose="02000000000000000000" pitchFamily="2" charset="0"/>
              </a:rPr>
              <a:t>1</a:t>
            </a:r>
            <a:r>
              <a:rPr lang="vi-VN" altLang="zh-CN">
                <a:solidFill>
                  <a:srgbClr val="002060"/>
                </a:solidFill>
                <a:latin typeface="Roboto" panose="02000000000000000000" pitchFamily="2" charset="0"/>
                <a:ea typeface="Roboto" panose="02000000000000000000" pitchFamily="2" charset="0"/>
              </a:rPr>
              <a:t> cm</a:t>
            </a:r>
          </a:p>
        </p:txBody>
      </p:sp>
    </p:spTree>
    <p:extLst>
      <p:ext uri="{BB962C8B-B14F-4D97-AF65-F5344CB8AC3E}">
        <p14:creationId xmlns:p14="http://schemas.microsoft.com/office/powerpoint/2010/main" val="61024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outVertical)">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6" presetClass="emph" presetSubtype="0" repeatCount="3000" fill="hold" nodeType="withEffect">
                                  <p:stCondLst>
                                    <p:cond delay="0"/>
                                  </p:stCondLst>
                                  <p:childTnLst>
                                    <p:animEffect transition="out" filter="fade">
                                      <p:cBhvr>
                                        <p:cTn id="27" dur="1000" tmFilter="0, 0; .2, .5; .8, .5; 1, 0"/>
                                        <p:tgtEl>
                                          <p:spTgt spid="20"/>
                                        </p:tgtEl>
                                      </p:cBhvr>
                                    </p:animEffect>
                                    <p:animScale>
                                      <p:cBhvr>
                                        <p:cTn id="28"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4501</TotalTime>
  <Words>1774</Words>
  <Application>Microsoft Office PowerPoint</Application>
  <PresentationFormat>Widescreen</PresentationFormat>
  <Paragraphs>182</Paragraphs>
  <Slides>30</Slides>
  <Notes>27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Arial</vt:lpstr>
      <vt:lpstr>Calibri</vt:lpstr>
      <vt:lpstr>Roboto Black</vt:lpstr>
      <vt:lpstr>Times New Roman</vt:lpstr>
      <vt:lpstr>Pangolin</vt:lpstr>
      <vt:lpstr>Wingdings</vt:lpstr>
      <vt:lpstr>Roboto</vt:lpstr>
      <vt:lpstr>Calibri Light</vt:lpstr>
      <vt:lpstr>1_Office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Van Minh Nguyen</cp:lastModifiedBy>
  <cp:revision>220</cp:revision>
  <dcterms:created xsi:type="dcterms:W3CDTF">2023-04-01T23:44:56Z</dcterms:created>
  <dcterms:modified xsi:type="dcterms:W3CDTF">2023-09-07T10:56:58Z</dcterms:modified>
</cp:coreProperties>
</file>