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8" r:id="rId3"/>
    <p:sldMasterId id="2147483760" r:id="rId4"/>
    <p:sldMasterId id="2147483772" r:id="rId5"/>
  </p:sldMasterIdLst>
  <p:notesMasterIdLst>
    <p:notesMasterId r:id="rId19"/>
  </p:notesMasterIdLst>
  <p:sldIdLst>
    <p:sldId id="292" r:id="rId6"/>
    <p:sldId id="259" r:id="rId7"/>
    <p:sldId id="294" r:id="rId8"/>
    <p:sldId id="261" r:id="rId9"/>
    <p:sldId id="280" r:id="rId10"/>
    <p:sldId id="264" r:id="rId11"/>
    <p:sldId id="296" r:id="rId12"/>
    <p:sldId id="287" r:id="rId13"/>
    <p:sldId id="290" r:id="rId14"/>
    <p:sldId id="291" r:id="rId15"/>
    <p:sldId id="286" r:id="rId16"/>
    <p:sldId id="293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E8"/>
    <a:srgbClr val="FF3399"/>
    <a:srgbClr val="FF0066"/>
    <a:srgbClr val="FF66FF"/>
    <a:srgbClr val="FFFF66"/>
    <a:srgbClr val="FF00FF"/>
    <a:srgbClr val="FF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139" autoAdjust="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11054-6476-4A81-945E-14228A68CCC8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D72B6-75C9-4A61-B0B6-940D4E6BBD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0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71EC-383C-40E9-A77B-CAC2204B86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7F2C-E4CB-45D4-8181-DF0C0ACEA3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7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FF09-8374-4B88-86D9-33A0C23EB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34ED-488A-427A-BD4A-13AA888673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3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84DB-AA34-4694-BCF1-339DC68FB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C68A-8242-409A-AE31-D69BD979F4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5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AEEBB-94B0-48CC-B27F-84DB99014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8D33-B32A-4C00-B537-DF1A8A351F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2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2BDC-755A-40BF-8147-79281E7FCF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7A58-92B7-44E6-8C96-84F7EF6F3F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5F91-03AB-4A5A-8764-003FF4A7C3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77FE-F42F-4654-8A61-A08204C6A7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0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F11C-4C51-40E8-94FA-0777D06ED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DF03-0C7F-4092-9E61-91F64C3F5D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2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A528-C0C6-43C9-BFF6-21570831F9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3F6B-69DB-418D-8370-EBF76BF6CE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5E48-521C-4B5E-BABE-B1D6F1B114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C08E-CE88-4F88-AFC7-CDC3D63217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5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D1DF-EAE4-4177-B162-6368CA1B28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3925-8189-45B6-BC75-C7D42C3461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7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858F-2026-43C2-A6F7-03F0958860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9179-6C00-4AC8-9C19-45A895D23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8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93AE-EF14-43A9-A17C-E2A48229C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8578-4F8E-45CF-AD12-0ECC5F84E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40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9F77-EED7-4438-8640-C6699E7D0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C644-DA68-424F-A744-88900175F9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48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E6E0-15E9-4C44-B378-DA8EE4504D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8DE9-52D8-4A13-A7F3-00EF21C49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48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D4FE-A42F-4FDF-88F5-B7EA63727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6DC4-DE00-4490-9849-311F868327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37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648F-C242-4086-99E5-84110C84B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9192-A4FF-42ED-B904-B2ADCFBA1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6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0D84-B019-47F5-8499-B74675A4B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74FD-1A3B-4698-8B25-A820A73F3F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2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FA3F-4F2A-4EFD-85DF-6DFF3C4946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F744-8C52-497C-B048-35C30CFEC9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8CE-1ADC-444E-8A71-056F82C04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CC9F-46A6-4F84-B8A4-7F394E656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4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350B-D4F4-4833-9D32-293B0E54FF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2C00-E9E2-4C2C-AAD9-4EF904C455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39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5760-E252-4B34-86AD-D13A5A5ED1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6088-6C0F-42D7-A220-A09B464808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85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8E59-17D8-4D83-92D2-6985B5AFAC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B027-BDCF-44C0-A81B-4218459279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01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93AE-EF14-43A9-A17C-E2A48229C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8578-4F8E-45CF-AD12-0ECC5F84E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70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9F77-EED7-4438-8640-C6699E7D0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C644-DA68-424F-A744-88900175F9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5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E6E0-15E9-4C44-B378-DA8EE4504D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8DE9-52D8-4A13-A7F3-00EF21C49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22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D4FE-A42F-4FDF-88F5-B7EA637271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6DC4-DE00-4490-9849-311F868327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40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648F-C242-4086-99E5-84110C84B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9192-A4FF-42ED-B904-B2ADCFBA1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78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0D84-B019-47F5-8499-B74675A4B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74FD-1A3B-4698-8B25-A820A73F3F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7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FA3F-4F2A-4EFD-85DF-6DFF3C4946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F744-8C52-497C-B048-35C30CFEC9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5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8CE-1ADC-444E-8A71-056F82C04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CC9F-46A6-4F84-B8A4-7F394E656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62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350B-D4F4-4833-9D32-293B0E54FF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2C00-E9E2-4C2C-AAD9-4EF904C455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48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5760-E252-4B34-86AD-D13A5A5ED1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6088-6C0F-42D7-A220-A09B464808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7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8E59-17D8-4D83-92D2-6985B5AFAC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B027-BDCF-44C0-A81B-4218459279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14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54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00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51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11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15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01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9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22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3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9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C905-3F2A-4F77-BB3C-79EF5C63A1C7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6728C-0365-48D8-8ADF-CFD43EBF5B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57870-2FFE-44B4-AEDD-B29DA1F6C0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7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B81F7-E37A-47D1-A197-87E1AF84D8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4BBDAC-FCE9-48C8-9E1F-E016BD0FD5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3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B81F7-E37A-47D1-A197-87E1AF84D8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4BBDAC-FCE9-48C8-9E1F-E016BD0FD5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4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C905-3F2A-4F77-BB3C-79EF5C63A1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412-7EBA-4726-A0F5-FED377234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an%20ban\Giao%20an%20dien%20tu\HOI%20GIANG\Love%20story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18"/>
          <p:cNvSpPr>
            <a:spLocks noChangeArrowheads="1" noChangeShapeType="1" noTextEdit="1"/>
          </p:cNvSpPr>
          <p:nvPr/>
        </p:nvSpPr>
        <p:spPr bwMode="auto">
          <a:xfrm>
            <a:off x="1905000" y="5943600"/>
            <a:ext cx="563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Teacher: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Le </a:t>
            </a:r>
            <a:r>
              <a:rPr lang="en-US" sz="40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Thi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Thanh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Tam</a:t>
            </a:r>
            <a:endParaRPr lang="vi-VN" sz="40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pic>
        <p:nvPicPr>
          <p:cNvPr id="1027" name="Picture 3" descr="D:\TH NHƠN THẠNH TRUNG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00200"/>
            <a:ext cx="3467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97663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2308E8"/>
                </a:solidFill>
                <a:latin typeface="Times New Roman"/>
              </a:rPr>
              <a:t>WELCOME TO OUR CLASS </a:t>
            </a:r>
            <a:r>
              <a:rPr lang="vi-VN" sz="2800" b="1" dirty="0" smtClean="0">
                <a:solidFill>
                  <a:srgbClr val="2308E8"/>
                </a:solidFill>
                <a:latin typeface="Times New Roman"/>
              </a:rPr>
              <a:t>4</a:t>
            </a:r>
            <a:endParaRPr lang="vi-VN" sz="2800" b="1" dirty="0">
              <a:solidFill>
                <a:srgbClr val="2308E8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150" y="34054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/>
              </a:rPr>
              <a:t>VU TAY</a:t>
            </a: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 PRIMARY SCHOOL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95486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-144463"/>
            <a:ext cx="6096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at the picture and fill in the gap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038875"/>
            <a:ext cx="6248400" cy="5679999"/>
          </a:xfrm>
        </p:spPr>
        <p:txBody>
          <a:bodyPr>
            <a:noAutofit/>
          </a:bodyPr>
          <a:lstStyle/>
          <a:p>
            <a:pPr marL="514350" lvl="0" indent="-514350">
              <a:spcBef>
                <a:spcPct val="50000"/>
              </a:spcBef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like……… a kite</a:t>
            </a:r>
          </a:p>
          <a:p>
            <a:pPr marL="0" lvl="0" indent="0">
              <a:spcBef>
                <a:spcPct val="5000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2.I like……… .. a bike</a:t>
            </a:r>
          </a:p>
          <a:p>
            <a:pPr marL="0" lvl="0" indent="0">
              <a:spcBef>
                <a:spcPct val="50000"/>
              </a:spcBef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I like…………..</a:t>
            </a: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TV</a:t>
            </a:r>
          </a:p>
          <a:p>
            <a:pPr marL="0" lvl="0" indent="0">
              <a:spcBef>
                <a:spcPct val="5000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4.I  like………….</a:t>
            </a: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badminton</a:t>
            </a:r>
          </a:p>
          <a:p>
            <a:pPr marL="0" lvl="0" indent="0">
              <a:spcBef>
                <a:spcPct val="500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5.I like……… .</a:t>
            </a: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photos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873240" y="914400"/>
            <a:ext cx="1638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flying</a:t>
            </a:r>
            <a:endParaRPr lang="en-US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90687" y="2057400"/>
            <a:ext cx="125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riding</a:t>
            </a:r>
            <a:endParaRPr lang="en-US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708139" y="3288149"/>
            <a:ext cx="1968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watching</a:t>
            </a:r>
            <a:endParaRPr lang="en-US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790697" y="4419600"/>
            <a:ext cx="1562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playing</a:t>
            </a:r>
            <a:endParaRPr lang="en-US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695444" y="5791198"/>
            <a:ext cx="1562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taking</a:t>
            </a:r>
            <a:endParaRPr lang="en-US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3E95D3-5B7B-4280-943B-B6EDC7EA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955800"/>
            <a:ext cx="2717800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198" name="AutoShape 6" descr="Kết quả hình ảnh cho hình ảnh bé xem ti 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0" name="AutoShape 8" descr="Kết quả hình ảnh cho hình ảnh bé xem ti 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2" name="AutoShape 10" descr="Kết quả hình ảnh cho hình ảnh bé xem ti 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4" name="AutoShape 12" descr="Kết quả hình ảnh cho hình ảnh bé xem ti 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6" name="AutoShape 14" descr="Kết quả hình ảnh cho hình ảnh bé xem ti 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8" name="AutoShape 16" descr="Kết quả hình ảnh cho hình ảnh bé xem ti 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10" name="AutoShape 18" descr="Kết quả hình ảnh cho hình ảnh bé xem ti 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Picture 2" descr="Kết quả hình ảnh cho hinh anh be xem ti v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3123911"/>
            <a:ext cx="2667000" cy="1002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Kết quả hình ảnh cho tranh be choi cau l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5950" y="4242374"/>
            <a:ext cx="2667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100" name="AutoShape 4" descr="Kết quả hình ảnh cho tranh be chup 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2" name="AutoShape 6" descr="Kết quả hình ảnh cho tranh be chup 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3" name="Picture 22" descr="Kết quả hình ảnh cho tre con  tha die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762000"/>
            <a:ext cx="2705100" cy="109444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48299"/>
            <a:ext cx="2667000" cy="127057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683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9" grpId="0"/>
      <p:bldP spid="14351" grpId="0"/>
      <p:bldP spid="143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16388" y="1143000"/>
            <a:ext cx="25796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smtClean="0">
                <a:solidFill>
                  <a:srgbClr val="FF0000"/>
                </a:solidFill>
                <a:latin typeface="Times New Roman" pitchFamily="18" charset="0"/>
              </a:rPr>
              <a:t>Consolidation</a:t>
            </a:r>
            <a:endParaRPr lang="vi-VN" sz="22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787815" y="4949681"/>
            <a:ext cx="3615909" cy="533400"/>
          </a:xfrm>
          <a:prstGeom prst="wedgeRoundRectCallout">
            <a:avLst>
              <a:gd name="adj1" fmla="val -24008"/>
              <a:gd name="adj2" fmla="val 508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What’s your hobby?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790318" y="4918903"/>
            <a:ext cx="3200400" cy="533400"/>
          </a:xfrm>
          <a:prstGeom prst="wedgeRoundRectCallout">
            <a:avLst>
              <a:gd name="adj1" fmla="val -14816"/>
              <a:gd name="adj2" fmla="val 529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→I like </a:t>
            </a:r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…………........</a:t>
            </a:r>
            <a:endParaRPr lang="en-US" sz="2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69925" y="1733489"/>
            <a:ext cx="1981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smtClean="0">
                <a:solidFill>
                  <a:srgbClr val="2308E8"/>
                </a:solidFill>
                <a:latin typeface="Times New Roman" pitchFamily="18" charset="0"/>
              </a:rPr>
              <a:t>* </a:t>
            </a:r>
            <a:r>
              <a:rPr lang="en-US" sz="2200" b="1" u="sng" smtClean="0">
                <a:solidFill>
                  <a:srgbClr val="2308E8"/>
                </a:solidFill>
                <a:latin typeface="Times New Roman" pitchFamily="18" charset="0"/>
              </a:rPr>
              <a:t>New words</a:t>
            </a:r>
            <a:r>
              <a:rPr lang="en-US" sz="2200" b="1" smtClean="0">
                <a:solidFill>
                  <a:srgbClr val="2308E8"/>
                </a:solidFill>
                <a:latin typeface="Times New Roman" pitchFamily="18" charset="0"/>
              </a:rPr>
              <a:t>:</a:t>
            </a:r>
            <a:endParaRPr lang="vi-VN" sz="2200" b="1">
              <a:solidFill>
                <a:srgbClr val="2308E8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034" y="2133599"/>
            <a:ext cx="2478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riding a bike</a:t>
            </a:r>
            <a:endParaRPr lang="vi-VN" sz="2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4883" y="3132477"/>
            <a:ext cx="3134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flying a kite</a:t>
            </a:r>
            <a:endParaRPr lang="vi-VN" sz="2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150" y="2674608"/>
            <a:ext cx="3134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playing badminton</a:t>
            </a:r>
            <a:endParaRPr lang="vi-VN" sz="2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282" y="3592607"/>
            <a:ext cx="3341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taking photos</a:t>
            </a:r>
            <a:endParaRPr lang="vi-VN" sz="2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5683" y="4031438"/>
            <a:ext cx="2972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watching tv</a:t>
            </a:r>
            <a:endParaRPr lang="vi-VN" sz="2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8650" y="4457238"/>
            <a:ext cx="8713523" cy="461665"/>
            <a:chOff x="628650" y="4457238"/>
            <a:chExt cx="8713523" cy="461665"/>
          </a:xfrm>
        </p:grpSpPr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628650" y="4488016"/>
              <a:ext cx="300209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smtClean="0">
                  <a:solidFill>
                    <a:srgbClr val="2308E8"/>
                  </a:solidFill>
                  <a:latin typeface="Times New Roman" pitchFamily="18" charset="0"/>
                </a:rPr>
                <a:t>* </a:t>
              </a:r>
              <a:r>
                <a:rPr lang="en-US" sz="2200" b="1" u="sng" smtClean="0">
                  <a:solidFill>
                    <a:srgbClr val="2308E8"/>
                  </a:solidFill>
                  <a:latin typeface="Times New Roman" pitchFamily="18" charset="0"/>
                </a:rPr>
                <a:t>Sentence patterns</a:t>
              </a:r>
              <a:r>
                <a:rPr lang="en-US" sz="2200" b="1" smtClean="0">
                  <a:solidFill>
                    <a:srgbClr val="2308E8"/>
                  </a:solidFill>
                  <a:latin typeface="Times New Roman" pitchFamily="18" charset="0"/>
                </a:rPr>
                <a:t>:</a:t>
              </a:r>
              <a:endParaRPr lang="vi-VN" sz="2200" b="1">
                <a:solidFill>
                  <a:srgbClr val="2308E8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214422" y="4457238"/>
              <a:ext cx="61277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 smtClean="0">
                  <a:solidFill>
                    <a:srgbClr val="2308E8"/>
                  </a:solidFill>
                  <a:latin typeface="Times New Roman" pitchFamily="18" charset="0"/>
                </a:rPr>
                <a:t>Asking and answering about someone’s hobbies:</a:t>
              </a:r>
              <a:endParaRPr lang="vi-VN" sz="2200" b="1">
                <a:solidFill>
                  <a:srgbClr val="2308E8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22750" y="2133600"/>
            <a:ext cx="3621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2136" y="2668605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2136" y="3105012"/>
            <a:ext cx="308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4361" y="3555420"/>
            <a:ext cx="2682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4361" y="4023494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vi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661047" y="293300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7: What do you like doing?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321447" y="638204"/>
            <a:ext cx="287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2: Part: 1-2- 3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7734300" y="116403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P. 48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93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24" grpId="0"/>
      <p:bldP spid="25" grpId="0"/>
      <p:bldP spid="26" grpId="0"/>
      <p:bldP spid="27" grpId="0"/>
      <p:bldP spid="28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661047" y="293300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7: What do you like doing?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321447" y="638204"/>
            <a:ext cx="287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2: Part: 1-2- 3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7734300" y="116403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P. 48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400300" y="1371600"/>
            <a:ext cx="3886200" cy="6477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230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b="1">
              <a:solidFill>
                <a:srgbClr val="230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2286000"/>
            <a:ext cx="8229600" cy="2895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 new words.</a:t>
            </a:r>
          </a:p>
          <a:p>
            <a:pPr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Practice asking and answering the questions about hobbies.</a:t>
            </a:r>
          </a:p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Prepare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unit 7 – lesson 2 (4,5,6).</a:t>
            </a:r>
          </a:p>
        </p:txBody>
      </p:sp>
      <p:pic>
        <p:nvPicPr>
          <p:cNvPr id="36" name="Picture 5" descr="liv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18075"/>
            <a:ext cx="1676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0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each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Love stor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6750" y="48847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249488" y="6059488"/>
            <a:ext cx="5562600" cy="393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H"/>
              </a:rPr>
              <a:t>Thank you very much!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6696075" cy="23764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Goodbye. See you later!</a:t>
            </a:r>
          </a:p>
        </p:txBody>
      </p:sp>
    </p:spTree>
  </p:cSld>
  <p:clrMapOvr>
    <a:masterClrMapping/>
  </p:clrMapOvr>
  <p:transition spd="med">
    <p:sndAc>
      <p:stSnd>
        <p:snd r:embed="rId3" name="Johnny-Guitar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833397" y="5889871"/>
            <a:ext cx="265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 swimming</a:t>
            </a:r>
            <a:endParaRPr lang="vi-VN" sz="3600" b="1" dirty="0">
              <a:latin typeface="Times New Roman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286000" y="5872873"/>
            <a:ext cx="38119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collecting stamps</a:t>
            </a:r>
            <a:endParaRPr lang="vi-VN" sz="3600" b="1" dirty="0">
              <a:latin typeface="Times New Roman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833397" y="5851195"/>
            <a:ext cx="3719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 playing chess</a:t>
            </a:r>
            <a:endParaRPr lang="vi-VN" sz="3600" b="1" dirty="0">
              <a:latin typeface="Times New Roman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447800" y="3276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7" name="Picture 8" descr="C:\Users\VHC\Desktop\P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50677"/>
            <a:ext cx="7924800" cy="44150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50676"/>
            <a:ext cx="7924800" cy="44150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052675" y="5874242"/>
            <a:ext cx="1797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cooking</a:t>
            </a:r>
            <a:endParaRPr lang="vi-VN" sz="3600" b="1" dirty="0">
              <a:latin typeface="Times New Roman" pitchFamily="18" charset="0"/>
            </a:endParaRPr>
          </a:p>
        </p:txBody>
      </p:sp>
      <p:pic>
        <p:nvPicPr>
          <p:cNvPr id="30" name="Picture 2" descr="C:\Users\VHC\Desktop\P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" y="1227767"/>
            <a:ext cx="7937500" cy="44379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E25312-CB2D-46D7-8188-FA6C8A870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0" y="1250676"/>
            <a:ext cx="7937500" cy="4415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2384425" y="457200"/>
            <a:ext cx="4679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Check old lesson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54" grpId="0"/>
      <p:bldP spid="5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661047" y="293300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7: What do you like doing?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321447" y="638204"/>
            <a:ext cx="287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2: Part: 1-2- 3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7734300" y="116403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P. 48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" y="1295400"/>
            <a:ext cx="7754319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</a:rPr>
              <a:t>1. Look, listen and repeat.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9600" y="2590800"/>
            <a:ext cx="6019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</a:rPr>
              <a:t>2. Point and say.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47700" y="3810000"/>
            <a:ext cx="6019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prstClr val="black"/>
                </a:solidFill>
                <a:latin typeface="Times New Roman" pitchFamily="18" charset="0"/>
              </a:rPr>
              <a:t>3. Let’s talk.</a:t>
            </a:r>
          </a:p>
        </p:txBody>
      </p:sp>
    </p:spTree>
    <p:extLst>
      <p:ext uri="{BB962C8B-B14F-4D97-AF65-F5344CB8AC3E}">
        <p14:creationId xmlns:p14="http://schemas.microsoft.com/office/powerpoint/2010/main" val="1081395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1047" y="293300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7: What do you like doing?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2412" y="997981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21447" y="638204"/>
            <a:ext cx="287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2: Part: 1-2- 3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94856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1137047" y="3449637"/>
            <a:ext cx="2139553" cy="711200"/>
          </a:xfrm>
          <a:prstGeom prst="wedgeRoundRectCallout">
            <a:avLst>
              <a:gd name="adj1" fmla="val 596"/>
              <a:gd name="adj2" fmla="val 810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like playing the piano.</a:t>
            </a:r>
            <a:endParaRPr lang="vi-VN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676650" y="1295400"/>
            <a:ext cx="2438401" cy="762000"/>
          </a:xfrm>
          <a:prstGeom prst="wedgeRoundRectCallout">
            <a:avLst>
              <a:gd name="adj1" fmla="val 15104"/>
              <a:gd name="adj2" fmla="val 27083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Playing the guitar is my hobby.</a:t>
            </a:r>
            <a:endParaRPr lang="vi-VN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58000" y="2590800"/>
            <a:ext cx="2286000" cy="1066800"/>
          </a:xfrm>
          <a:prstGeom prst="wedgeRoundRectCallout">
            <a:avLst>
              <a:gd name="adj1" fmla="val -14107"/>
              <a:gd name="adj2" fmla="val 8118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Well, we all like music. Let’s go to Super Music Club.</a:t>
            </a:r>
            <a:endParaRPr lang="vi-VN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0" y="2590800"/>
            <a:ext cx="2800747" cy="800100"/>
          </a:xfrm>
          <a:prstGeom prst="wedgeRoundRectCallout">
            <a:avLst>
              <a:gd name="adj1" fmla="val -20380"/>
              <a:gd name="adj2" fmla="val 175198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What’s your h</a:t>
            </a:r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obby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Linda?</a:t>
            </a:r>
            <a:endParaRPr lang="vi-VN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146801" y="1879600"/>
            <a:ext cx="2095499" cy="571500"/>
          </a:xfrm>
          <a:prstGeom prst="wedgeRoundRectCallout">
            <a:avLst>
              <a:gd name="adj1" fmla="val -29317"/>
              <a:gd name="adj2" fmla="val 464723"/>
              <a:gd name="adj3" fmla="val 1666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like singing.</a:t>
            </a:r>
            <a:endParaRPr lang="vi-VN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7734300" y="116403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P. 48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56 Track 5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57153" y="997980"/>
            <a:ext cx="419497" cy="297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6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447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371600"/>
            <a:ext cx="4078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589841" y="279309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7: What do you like doing?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220596" y="625474"/>
            <a:ext cx="2876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2:  Part: 1-2- 3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Riding a bike">
            <a:extLst>
              <a:ext uri="{FF2B5EF4-FFF2-40B4-BE49-F238E27FC236}">
                <a16:creationId xmlns:a16="http://schemas.microsoft.com/office/drawing/2014/main" id="{E83A9C84-8D73-42E1-995C-DB0DC0DF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17" y="2026284"/>
            <a:ext cx="4211521" cy="2977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0145" y="2312010"/>
            <a:ext cx="409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riding a bike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145" y="3515040"/>
            <a:ext cx="359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flying a kite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631" y="2845453"/>
            <a:ext cx="359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playing badminton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145" y="4148268"/>
            <a:ext cx="383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taking photos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425" y="4709928"/>
            <a:ext cx="341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watching TV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laying badminton" descr="C:\Users\Administrator\Favorites\Links for United States\Downloads\IMG-7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41" y="2038692"/>
            <a:ext cx="4254497" cy="29775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flying a kite" descr="C:\Users\Administrator\Favorites\Links for United States\Downloads\IMG-75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38" y="2021029"/>
            <a:ext cx="4198820" cy="29880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Favorites\Links for United States\Downloads\IMG-75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88" y="2026283"/>
            <a:ext cx="4322516" cy="29775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https://mail.google.com/mail/u/0?ui=2&amp;ik=cc599250a5&amp;attid=0.1.1&amp;permmsgid=msg-f:1648055049487245047&amp;th=16df1155f2f9def7&amp;view=fimg&amp;sz=s0-l75-ft&amp;attbid=ANGjdJ8ywfHPy_i8EYhOoCX80mQIu0kZYTpe29zEadCOhoUdaE8eY4cKD7t3G8BHUhS2paWFeeM3rK_f9z6DzsHSBuNLoVSh3ImtFp117OXAS-FMhzx0fCatLH3z0Kw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watching tv" descr="C:\Users\Administrator\Favorites\Links for United States\Downloads\IMG-75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38" y="2070965"/>
            <a:ext cx="4292600" cy="29775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6650" y="50484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7734300" y="116403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P. 48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371600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02444" y="19050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FF0066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FF0066"/>
                </a:solidFill>
                <a:latin typeface="Times New Roman" pitchFamily="18" charset="0"/>
              </a:rPr>
              <a:t>Sentence patterns</a:t>
            </a:r>
            <a:r>
              <a:rPr lang="en-US" sz="2000" b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vi-VN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2832100" y="1905000"/>
            <a:ext cx="5549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smtClean="0">
                <a:solidFill>
                  <a:srgbClr val="FF0066"/>
                </a:solidFill>
                <a:latin typeface="Times New Roman" pitchFamily="18" charset="0"/>
              </a:rPr>
              <a:t>Asking and answering about someone’s hobbies:</a:t>
            </a:r>
            <a:endParaRPr lang="vi-VN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990600" y="2514600"/>
            <a:ext cx="3200400" cy="533400"/>
          </a:xfrm>
          <a:prstGeom prst="wedgeRoundRectCallout">
            <a:avLst>
              <a:gd name="adj1" fmla="val -28770"/>
              <a:gd name="adj2" fmla="val 1032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What’s your hobby?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724400" y="2514600"/>
            <a:ext cx="3505200" cy="533400"/>
          </a:xfrm>
          <a:prstGeom prst="wedgeRoundRectCallout">
            <a:avLst>
              <a:gd name="adj1" fmla="val -14311"/>
              <a:gd name="adj2" fmla="val 1077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………….........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32100" y="6284217"/>
            <a:ext cx="2246314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voleyball</a:t>
            </a:r>
            <a:endParaRPr lang="vi-VN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8EF127-D2AE-4312-8A48-32464B253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20" y="3733800"/>
            <a:ext cx="4613125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661047" y="293300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7: What do you like doing?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321447" y="638204"/>
            <a:ext cx="287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2: Part: 1-2- 3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7734300" y="116403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P. 48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2842 -0.547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9" grpId="0"/>
      <p:bldP spid="40" grpId="0" animBg="1"/>
      <p:bldP spid="41" grpId="0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371600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35744" y="1749485"/>
            <a:ext cx="3200400" cy="533400"/>
          </a:xfrm>
          <a:prstGeom prst="wedgeRoundRectCallout">
            <a:avLst>
              <a:gd name="adj1" fmla="val -29960"/>
              <a:gd name="adj2" fmla="val 2722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What’s your hobby?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1695846" y="2387044"/>
            <a:ext cx="2838053" cy="533400"/>
          </a:xfrm>
          <a:prstGeom prst="wedgeRoundRectCallout">
            <a:avLst>
              <a:gd name="adj1" fmla="val -26138"/>
              <a:gd name="adj2" fmla="val 18392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→ I like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661047" y="293300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7: What do you like doing?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321447" y="638204"/>
            <a:ext cx="287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2: Part: 1-2- 3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7734300" y="116403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P. 48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5" name="Picture 5" descr="C:\Users\Administrator\Favorites\Links for United States\Downloads\IMG-755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39" y="1128712"/>
            <a:ext cx="2862661" cy="16572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69221" y="2284412"/>
            <a:ext cx="14649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riding a bike</a:t>
            </a:r>
            <a:endParaRPr lang="vi-VN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2085" y="3035300"/>
            <a:ext cx="2469753" cy="1657290"/>
            <a:chOff x="3321447" y="4834330"/>
            <a:chExt cx="2469753" cy="1657290"/>
          </a:xfrm>
        </p:grpSpPr>
        <p:pic>
          <p:nvPicPr>
            <p:cNvPr id="16" name="Picture 2" descr="C:\Users\Administrator\Favorites\Links for United States\Downloads\IMG-7552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447" y="4834330"/>
              <a:ext cx="2469753" cy="1657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436144" y="6046975"/>
              <a:ext cx="2126456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laying badminton</a:t>
              </a:r>
              <a:endParaRPr lang="vi-VN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91069" y="4834330"/>
            <a:ext cx="2469753" cy="1657290"/>
            <a:chOff x="6001147" y="3035300"/>
            <a:chExt cx="2824162" cy="1657290"/>
          </a:xfrm>
        </p:grpSpPr>
        <p:pic>
          <p:nvPicPr>
            <p:cNvPr id="21" name="Picture 3" descr="C:\Users\Administrator\Favorites\Links for United States\Downloads\IMG-7551 (1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147" y="3035300"/>
              <a:ext cx="2824162" cy="1657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061286" y="4223602"/>
              <a:ext cx="168226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flying a kite</a:t>
              </a:r>
              <a:endParaRPr lang="vi-VN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97997" y="3035300"/>
            <a:ext cx="2526904" cy="1657290"/>
            <a:chOff x="1562497" y="4876800"/>
            <a:chExt cx="2797969" cy="1657290"/>
          </a:xfrm>
        </p:grpSpPr>
        <p:pic>
          <p:nvPicPr>
            <p:cNvPr id="22" name="Picture 4" descr="C:\Users\Administrator\Favorites\Links for United States\Downloads\IMG-7549 (1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497" y="4876800"/>
              <a:ext cx="2797969" cy="1657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128044" y="6085006"/>
              <a:ext cx="19812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taking photos</a:t>
              </a:r>
              <a:endParaRPr lang="vi-VN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97997" y="4834330"/>
            <a:ext cx="2518369" cy="1657290"/>
            <a:chOff x="4759722" y="4876800"/>
            <a:chExt cx="2775744" cy="1657290"/>
          </a:xfrm>
        </p:grpSpPr>
        <p:pic>
          <p:nvPicPr>
            <p:cNvPr id="23" name="watching tv" descr="C:\Users\Administrator\Favorites\Links for United States\Downloads\IMG-756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722" y="4876800"/>
              <a:ext cx="2775744" cy="16572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339953" y="6085005"/>
              <a:ext cx="171608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watching TV</a:t>
              </a:r>
              <a:endParaRPr lang="vi-VN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57 Track 5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765154" y="1007536"/>
            <a:ext cx="609598" cy="364064"/>
          </a:xfrm>
          <a:prstGeom prst="rect">
            <a:avLst/>
          </a:prstGeom>
        </p:spPr>
      </p:pic>
      <p:pic>
        <p:nvPicPr>
          <p:cNvPr id="30" name="Picture 2" descr="D:\TH NHƠN THẠNH TRUNG\IMG_262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" y="3722131"/>
            <a:ext cx="2323850" cy="27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67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948 0.0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371600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65918" y="1809750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3. Let’s talk.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001801" y="2739966"/>
            <a:ext cx="2629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- What’s your hobby?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001801" y="2295525"/>
            <a:ext cx="3070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- What do you like doing?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1825" y="3721388"/>
            <a:ext cx="8134222" cy="2868781"/>
            <a:chOff x="631825" y="3721388"/>
            <a:chExt cx="8134222" cy="2868781"/>
          </a:xfrm>
        </p:grpSpPr>
        <p:sp>
          <p:nvSpPr>
            <p:cNvPr id="2" name="TextBox 1"/>
            <p:cNvSpPr txBox="1"/>
            <p:nvPr/>
          </p:nvSpPr>
          <p:spPr>
            <a:xfrm>
              <a:off x="631825" y="4343400"/>
              <a:ext cx="8134222" cy="2246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playing chess			- playing football</a:t>
              </a:r>
            </a:p>
            <a:p>
              <a:pPr marL="285750" indent="-285750">
                <a:buFontTx/>
                <a:buChar char="-"/>
              </a:pP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playing badminton		- riding a bike</a:t>
              </a:r>
            </a:p>
            <a:p>
              <a:pPr marL="285750" indent="-285750">
                <a:buFontTx/>
                <a:buChar char="-"/>
              </a:pP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taking photos			- watching tv</a:t>
              </a:r>
            </a:p>
            <a:p>
              <a:pPr marL="285750" indent="-285750">
                <a:buFontTx/>
                <a:buChar char="-"/>
              </a:pP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drawing a pictures		- singing a song</a:t>
              </a:r>
            </a:p>
            <a:p>
              <a:pPr marL="285750" indent="-285750">
                <a:buFontTx/>
                <a:buChar char="-"/>
              </a:pP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collecting stamps		- playing the pian</a:t>
              </a:r>
              <a:r>
                <a:rPr lang="en-US" sz="2800" smtClean="0"/>
                <a:t>o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1825" y="3721388"/>
              <a:ext cx="16482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u="sng" smtClean="0">
                  <a:solidFill>
                    <a:srgbClr val="2308E8"/>
                  </a:solidFill>
                  <a:latin typeface="Times New Roman" pitchFamily="18" charset="0"/>
                  <a:cs typeface="Times New Roman" pitchFamily="18" charset="0"/>
                </a:rPr>
                <a:t>Example</a:t>
              </a:r>
              <a:r>
                <a:rPr lang="en-US" sz="2800" dirty="0" smtClean="0">
                  <a:solidFill>
                    <a:srgbClr val="2308E8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2800" dirty="0">
                <a:solidFill>
                  <a:srgbClr val="2308E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661047" y="293300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7: What do you like doing?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321447" y="638204"/>
            <a:ext cx="287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2: Part: 1-2- 3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7734300" y="116403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P. 48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698936" y="3154397"/>
            <a:ext cx="35894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→ My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hobby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……................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382679" y="3108562"/>
            <a:ext cx="1607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swimming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907655" y="3140076"/>
            <a:ext cx="2541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→ I like.....................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18891" y="3081669"/>
            <a:ext cx="1607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swimming</a:t>
            </a:r>
          </a:p>
        </p:txBody>
      </p:sp>
    </p:spTree>
    <p:extLst>
      <p:ext uri="{BB962C8B-B14F-4D97-AF65-F5344CB8AC3E}">
        <p14:creationId xmlns:p14="http://schemas.microsoft.com/office/powerpoint/2010/main" val="154496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86EED-D13B-4193-A753-3C5BBC46A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2A7FA-9231-4509-AA98-6F0343E52192}"/>
              </a:ext>
            </a:extLst>
          </p:cNvPr>
          <p:cNvSpPr txBox="1"/>
          <p:nvPr/>
        </p:nvSpPr>
        <p:spPr>
          <a:xfrm>
            <a:off x="1143000" y="3043451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.VnPresent" panose="020B7200000000000000" pitchFamily="34" charset="0"/>
              </a:rPr>
              <a:t>Game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.VnPresent" panose="020B7200000000000000" pitchFamily="34" charset="0"/>
              </a:rPr>
              <a:t>Who is faster?</a:t>
            </a:r>
            <a:endParaRPr lang="id-ID" sz="4800" b="1" dirty="0">
              <a:solidFill>
                <a:srgbClr val="FF0000"/>
              </a:solidFill>
              <a:latin typeface=".VnPrese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540</Words>
  <Application>Microsoft Office PowerPoint</Application>
  <PresentationFormat>On-screen Show (4:3)</PresentationFormat>
  <Paragraphs>126</Paragraphs>
  <Slides>13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.VnArabiaH</vt:lpstr>
      <vt:lpstr>.VnPresent</vt:lpstr>
      <vt:lpstr>Arial</vt:lpstr>
      <vt:lpstr>Calibri</vt:lpstr>
      <vt:lpstr>Impact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picture and fill in the gap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215</cp:revision>
  <dcterms:created xsi:type="dcterms:W3CDTF">2018-10-08T03:20:36Z</dcterms:created>
  <dcterms:modified xsi:type="dcterms:W3CDTF">2023-02-16T08:21:54Z</dcterms:modified>
</cp:coreProperties>
</file>