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308" r:id="rId4"/>
    <p:sldId id="404" r:id="rId5"/>
    <p:sldId id="401" r:id="rId6"/>
    <p:sldId id="309" r:id="rId7"/>
    <p:sldId id="311" r:id="rId8"/>
    <p:sldId id="405" r:id="rId9"/>
    <p:sldId id="270" r:id="rId10"/>
    <p:sldId id="402" r:id="rId11"/>
    <p:sldId id="403" r:id="rId12"/>
    <p:sldId id="325" r:id="rId13"/>
    <p:sldId id="326" r:id="rId14"/>
    <p:sldId id="269" r:id="rId15"/>
    <p:sldId id="298" r:id="rId16"/>
    <p:sldId id="299" r:id="rId17"/>
    <p:sldId id="30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7784F9-410B-4082-8EED-8928DD74DED5}">
          <p14:sldIdLst>
            <p14:sldId id="256"/>
          </p14:sldIdLst>
        </p14:section>
        <p14:section name="Warm up" id="{25ACB1C2-973D-476C-80BF-19662B3EC863}">
          <p14:sldIdLst>
            <p14:sldId id="261"/>
            <p14:sldId id="308"/>
          </p14:sldIdLst>
        </p14:section>
        <p14:section name="Listen and Repeat" id="{8FFE6284-7756-4DD7-87E0-C579CAA581FB}">
          <p14:sldIdLst>
            <p14:sldId id="404"/>
            <p14:sldId id="401"/>
            <p14:sldId id="309"/>
            <p14:sldId id="311"/>
          </p14:sldIdLst>
        </p14:section>
        <p14:section name="Point and say" id="{20E5085C-8816-42FA-9692-19044193153C}">
          <p14:sldIdLst>
            <p14:sldId id="405"/>
            <p14:sldId id="270"/>
          </p14:sldIdLst>
        </p14:section>
        <p14:section name="Game" id="{3FBB002C-1AEB-4F8D-B00A-920AECE62F8D}">
          <p14:sldIdLst>
            <p14:sldId id="402"/>
            <p14:sldId id="403"/>
            <p14:sldId id="325"/>
            <p14:sldId id="326"/>
          </p14:sldIdLst>
        </p14:section>
        <p14:section name="Wrap up" id="{588F34D2-76DC-4988-8015-2DC200997C58}">
          <p14:sldIdLst>
            <p14:sldId id="269"/>
            <p14:sldId id="298"/>
            <p14:sldId id="299"/>
            <p14:sldId id="30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880" autoAdjust="0"/>
    <p:restoredTop sz="84496" autoAdjust="0"/>
  </p:normalViewPr>
  <p:slideViewPr>
    <p:cSldViewPr snapToGrid="0">
      <p:cViewPr varScale="1">
        <p:scale>
          <a:sx n="52" d="100"/>
          <a:sy n="52"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0A7-63A6-4F52-B458-683099762A1A}"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F2E9-0B01-49AB-BB7C-49A115314AF2}" type="slidenum">
              <a:rPr lang="en-US" smtClean="0"/>
              <a:t>‹#›</a:t>
            </a:fld>
            <a:endParaRPr lang="en-US"/>
          </a:p>
        </p:txBody>
      </p:sp>
    </p:spTree>
    <p:extLst>
      <p:ext uri="{BB962C8B-B14F-4D97-AF65-F5344CB8AC3E}">
        <p14:creationId xmlns:p14="http://schemas.microsoft.com/office/powerpoint/2010/main" val="15833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a:t>
            </a:r>
            <a:r>
              <a:rPr lang="en-US" sz="1200" kern="1200" dirty="0">
                <a:solidFill>
                  <a:schemeClr val="tx1"/>
                </a:solidFill>
                <a:effectLst/>
                <a:latin typeface="+mn-lt"/>
                <a:ea typeface="+mn-ea"/>
                <a:cs typeface="+mn-cs"/>
              </a:rPr>
              <a:t>the end of the unit, pupils will be able to: </a:t>
            </a:r>
            <a:endParaRPr lang="en-US" dirty="0">
              <a:effectLst/>
            </a:endParaRPr>
          </a:p>
          <a:p>
            <a:r>
              <a:rPr lang="en-US" sz="1200" kern="1200" dirty="0">
                <a:solidFill>
                  <a:schemeClr val="tx1"/>
                </a:solidFill>
                <a:effectLst/>
                <a:latin typeface="+mn-lt"/>
                <a:ea typeface="+mn-ea"/>
                <a:cs typeface="+mn-cs"/>
              </a:rPr>
              <a:t>-  pronounce the sound of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in isolation and in the words </a:t>
            </a:r>
            <a:r>
              <a:rPr lang="en-US" sz="1200" i="1" kern="1200" dirty="0">
                <a:solidFill>
                  <a:schemeClr val="tx1"/>
                </a:solidFill>
                <a:effectLst/>
                <a:latin typeface="+mn-lt"/>
                <a:ea typeface="+mn-ea"/>
                <a:cs typeface="+mn-cs"/>
              </a:rPr>
              <a:t>lake, leaf, lemons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Lucy </a:t>
            </a:r>
            <a:r>
              <a:rPr lang="en-US" sz="1200" kern="1200" dirty="0">
                <a:solidFill>
                  <a:schemeClr val="tx1"/>
                </a:solidFill>
                <a:effectLst/>
                <a:latin typeface="+mn-lt"/>
                <a:ea typeface="+mn-ea"/>
                <a:cs typeface="+mn-cs"/>
              </a:rPr>
              <a:t>correctly. </a:t>
            </a:r>
            <a:endParaRPr lang="en-US" dirty="0">
              <a:effectLst/>
            </a:endParaRPr>
          </a:p>
          <a:p>
            <a:r>
              <a:rPr lang="en-US" sz="1200" kern="1200" dirty="0">
                <a:solidFill>
                  <a:schemeClr val="tx1"/>
                </a:solidFill>
                <a:effectLst/>
                <a:latin typeface="+mn-lt"/>
                <a:ea typeface="+mn-ea"/>
                <a:cs typeface="+mn-cs"/>
              </a:rPr>
              <a:t>-  say the sound of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and the words </a:t>
            </a:r>
            <a:r>
              <a:rPr lang="en-US" sz="1200" i="1" kern="1200" dirty="0">
                <a:solidFill>
                  <a:schemeClr val="tx1"/>
                </a:solidFill>
                <a:effectLst/>
                <a:latin typeface="+mn-lt"/>
                <a:ea typeface="+mn-ea"/>
                <a:cs typeface="+mn-cs"/>
              </a:rPr>
              <a:t>Lucy, lake, lemons </a:t>
            </a:r>
            <a:r>
              <a:rPr lang="en-US" sz="1200" kern="1200" dirty="0">
                <a:solidFill>
                  <a:schemeClr val="tx1"/>
                </a:solidFill>
                <a:effectLst/>
                <a:latin typeface="+mn-lt"/>
                <a:ea typeface="+mn-ea"/>
                <a:cs typeface="+mn-cs"/>
              </a:rPr>
              <a:t>in a chant. </a:t>
            </a:r>
            <a:endParaRPr lang="en-US" dirty="0">
              <a:effectLst/>
            </a:endParaRPr>
          </a:p>
          <a:p>
            <a:r>
              <a:rPr lang="en-US" sz="1200" kern="1200" dirty="0">
                <a:solidFill>
                  <a:schemeClr val="tx1"/>
                </a:solidFill>
                <a:effectLst/>
                <a:latin typeface="+mn-lt"/>
                <a:ea typeface="+mn-ea"/>
                <a:cs typeface="+mn-cs"/>
              </a:rPr>
              <a:t>-  recognize the words in different situations when </a:t>
            </a:r>
            <a:r>
              <a:rPr lang="en-US" sz="1200" kern="1200" dirty="0" smtClean="0">
                <a:solidFill>
                  <a:schemeClr val="tx1"/>
                </a:solidFill>
                <a:effectLst/>
                <a:latin typeface="+mn-lt"/>
                <a:ea typeface="+mn-ea"/>
                <a:cs typeface="+mn-cs"/>
              </a:rPr>
              <a:t>listening. </a:t>
            </a:r>
            <a:endParaRPr lang="en-US" dirty="0">
              <a:effectLst/>
            </a:endParaRPr>
          </a:p>
          <a:p>
            <a:r>
              <a:rPr lang="en-US" sz="1200" kern="1200" dirty="0">
                <a:solidFill>
                  <a:schemeClr val="tx1"/>
                </a:solidFill>
                <a:effectLst/>
                <a:latin typeface="+mn-lt"/>
                <a:ea typeface="+mn-ea"/>
                <a:cs typeface="+mn-cs"/>
              </a:rPr>
              <a:t>-  use </a:t>
            </a:r>
            <a:r>
              <a:rPr lang="en-US" sz="1200" i="1" kern="1200" dirty="0">
                <a:solidFill>
                  <a:schemeClr val="tx1"/>
                </a:solidFill>
                <a:effectLst/>
                <a:latin typeface="+mn-lt"/>
                <a:ea typeface="+mn-ea"/>
                <a:cs typeface="+mn-cs"/>
              </a:rPr>
              <a:t>“Look at (the) </a:t>
            </a:r>
            <a:r>
              <a:rPr lang="en-US" sz="1200" kern="1200" dirty="0">
                <a:solidFill>
                  <a:schemeClr val="tx1"/>
                </a:solidFill>
                <a:effectLst/>
                <a:latin typeface="+mn-lt"/>
                <a:ea typeface="+mn-ea"/>
                <a:cs typeface="+mn-cs"/>
              </a:rPr>
              <a:t>_____.</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express a command. </a:t>
            </a:r>
            <a:endParaRPr lang="en-US" dirty="0">
              <a:effectLst/>
            </a:endParaRPr>
          </a:p>
          <a:p>
            <a:r>
              <a:rPr lang="en-US" sz="1200" kern="1200" dirty="0">
                <a:solidFill>
                  <a:schemeClr val="tx1"/>
                </a:solidFill>
                <a:effectLst/>
                <a:latin typeface="+mn-lt"/>
                <a:ea typeface="+mn-ea"/>
                <a:cs typeface="+mn-cs"/>
              </a:rPr>
              <a:t>-  trace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and complete the words __</a:t>
            </a:r>
            <a:r>
              <a:rPr lang="en-US" sz="1200" i="1" kern="1200" dirty="0" err="1">
                <a:solidFill>
                  <a:schemeClr val="tx1"/>
                </a:solidFill>
                <a:effectLst/>
                <a:latin typeface="+mn-lt"/>
                <a:ea typeface="+mn-ea"/>
                <a:cs typeface="+mn-cs"/>
              </a:rPr>
              <a:t>ucy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__</a:t>
            </a:r>
            <a:r>
              <a:rPr lang="en-US" sz="1200" i="1" kern="1200" dirty="0" err="1">
                <a:solidFill>
                  <a:schemeClr val="tx1"/>
                </a:solidFill>
                <a:effectLst/>
                <a:latin typeface="+mn-lt"/>
                <a:ea typeface="+mn-ea"/>
                <a:cs typeface="+mn-cs"/>
              </a:rPr>
              <a:t>ake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__</a:t>
            </a:r>
            <a:r>
              <a:rPr lang="en-US" sz="1200" i="1" kern="1200" dirty="0" err="1">
                <a:solidFill>
                  <a:schemeClr val="tx1"/>
                </a:solidFill>
                <a:effectLst/>
                <a:latin typeface="+mn-lt"/>
                <a:ea typeface="+mn-ea"/>
                <a:cs typeface="+mn-cs"/>
              </a:rPr>
              <a:t>eaf</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__</a:t>
            </a:r>
            <a:r>
              <a:rPr lang="en-US" sz="1200" i="1" kern="1200" dirty="0" err="1">
                <a:solidFill>
                  <a:schemeClr val="tx1"/>
                </a:solidFill>
                <a:effectLst/>
                <a:latin typeface="+mn-lt"/>
                <a:ea typeface="+mn-ea"/>
                <a:cs typeface="+mn-cs"/>
              </a:rPr>
              <a:t>emons</a:t>
            </a:r>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  sing a song with the structures </a:t>
            </a:r>
            <a:r>
              <a:rPr lang="en-US" sz="1200" i="1" kern="1200" dirty="0">
                <a:solidFill>
                  <a:schemeClr val="tx1"/>
                </a:solidFill>
                <a:effectLst/>
                <a:latin typeface="+mn-lt"/>
                <a:ea typeface="+mn-ea"/>
                <a:cs typeface="+mn-cs"/>
              </a:rPr>
              <a:t>“Look at </a:t>
            </a:r>
            <a:r>
              <a:rPr lang="en-US" sz="1200" kern="1200" dirty="0">
                <a:solidFill>
                  <a:schemeClr val="tx1"/>
                </a:solidFill>
                <a:effectLst/>
                <a:latin typeface="+mn-lt"/>
                <a:ea typeface="+mn-ea"/>
                <a:cs typeface="+mn-cs"/>
              </a:rPr>
              <a:t>_____.</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“She’s/It’s </a:t>
            </a:r>
            <a:r>
              <a:rPr lang="en-US" sz="1200" kern="1200" dirty="0">
                <a:solidFill>
                  <a:schemeClr val="tx1"/>
                </a:solidFill>
                <a:effectLst/>
                <a:latin typeface="+mn-lt"/>
                <a:ea typeface="+mn-ea"/>
                <a:cs typeface="+mn-cs"/>
              </a:rPr>
              <a:t>_____</a:t>
            </a:r>
            <a:r>
              <a:rPr lang="en-US" sz="1200" i="1" kern="1200" dirty="0">
                <a:solidFill>
                  <a:schemeClr val="tx1"/>
                </a:solidFill>
                <a:effectLst/>
                <a:latin typeface="+mn-lt"/>
                <a:ea typeface="+mn-ea"/>
                <a:cs typeface="+mn-cs"/>
              </a:rPr>
              <a:t>.” </a:t>
            </a:r>
            <a:endParaRPr lang="en-US" dirty="0">
              <a:effectLst/>
            </a:endParaRPr>
          </a:p>
          <a:p>
            <a:endParaRPr lang="x-non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effectLst/>
            </a:endParaRPr>
          </a:p>
          <a:p>
            <a:r>
              <a:rPr lang="en-US" b="1" dirty="0"/>
              <a:t>Lesson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By the end of the lesson 1, pupils will be able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pronounce </a:t>
            </a:r>
            <a:r>
              <a:rPr lang="en-US" sz="1200" kern="1200" dirty="0">
                <a:solidFill>
                  <a:schemeClr val="tx1"/>
                </a:solidFill>
                <a:effectLst/>
                <a:latin typeface="+mn-lt"/>
                <a:ea typeface="+mn-ea"/>
                <a:cs typeface="+mn-cs"/>
              </a:rPr>
              <a:t>the sound of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in isolation and in the words </a:t>
            </a:r>
            <a:r>
              <a:rPr lang="en-US" sz="1200" i="1" kern="1200" dirty="0">
                <a:solidFill>
                  <a:schemeClr val="tx1"/>
                </a:solidFill>
                <a:effectLst/>
                <a:latin typeface="+mn-lt"/>
                <a:ea typeface="+mn-ea"/>
                <a:cs typeface="+mn-cs"/>
              </a:rPr>
              <a:t>lake, leaf, lemons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Lucy </a:t>
            </a:r>
            <a:r>
              <a:rPr lang="en-US" sz="1200" kern="1200" dirty="0">
                <a:solidFill>
                  <a:schemeClr val="tx1"/>
                </a:solidFill>
                <a:effectLst/>
                <a:latin typeface="+mn-lt"/>
                <a:ea typeface="+mn-ea"/>
                <a:cs typeface="+mn-cs"/>
              </a:rPr>
              <a:t>correctly.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smtClean="0">
                <a:solidFill>
                  <a:schemeClr val="tx1"/>
                </a:solidFill>
                <a:effectLst/>
                <a:latin typeface="+mn-lt"/>
                <a:ea typeface="+mn-ea"/>
                <a:cs typeface="+mn-cs"/>
              </a:rPr>
              <a:t>point </a:t>
            </a:r>
            <a:r>
              <a:rPr lang="en-US" sz="1200" kern="1200" dirty="0">
                <a:solidFill>
                  <a:schemeClr val="tx1"/>
                </a:solidFill>
                <a:effectLst/>
                <a:latin typeface="+mn-lt"/>
                <a:ea typeface="+mn-ea"/>
                <a:cs typeface="+mn-cs"/>
              </a:rPr>
              <a:t>to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the character (Lucy), the things (lake, leaf, lemons) and say the sound of the letter </a:t>
            </a:r>
            <a:r>
              <a:rPr lang="en-US" sz="1200" i="1" kern="1200" dirty="0">
                <a:solidFill>
                  <a:schemeClr val="tx1"/>
                </a:solidFill>
                <a:effectLst/>
                <a:latin typeface="+mn-lt"/>
                <a:ea typeface="+mn-ea"/>
                <a:cs typeface="+mn-cs"/>
              </a:rPr>
              <a:t>L/l </a:t>
            </a:r>
            <a:r>
              <a:rPr lang="en-US" sz="1200" kern="1200" dirty="0">
                <a:solidFill>
                  <a:schemeClr val="tx1"/>
                </a:solidFill>
                <a:effectLst/>
                <a:latin typeface="+mn-lt"/>
                <a:ea typeface="+mn-ea"/>
                <a:cs typeface="+mn-cs"/>
              </a:rPr>
              <a:t>and the words </a:t>
            </a:r>
            <a:r>
              <a:rPr lang="en-US" sz="1200" i="1" kern="1200" dirty="0">
                <a:solidFill>
                  <a:schemeClr val="tx1"/>
                </a:solidFill>
                <a:effectLst/>
                <a:latin typeface="+mn-lt"/>
                <a:ea typeface="+mn-ea"/>
                <a:cs typeface="+mn-cs"/>
              </a:rPr>
              <a:t>Lucy, lake, leaf, lemons.</a:t>
            </a:r>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a:t>
            </a:fld>
            <a:endParaRPr lang="en-US"/>
          </a:p>
        </p:txBody>
      </p:sp>
    </p:spTree>
    <p:extLst>
      <p:ext uri="{BB962C8B-B14F-4D97-AF65-F5344CB8AC3E}">
        <p14:creationId xmlns:p14="http://schemas.microsoft.com/office/powerpoint/2010/main" val="243850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Say </a:t>
            </a:r>
            <a:r>
              <a:rPr lang="en-US" i="1" dirty="0"/>
              <a:t>goodbye Lucy </a:t>
            </a:r>
            <a:r>
              <a:rPr lang="en-US" i="0" dirty="0"/>
              <a:t>in </a:t>
            </a:r>
            <a:r>
              <a:rPr lang="en-US" i="0" dirty="0" smtClean="0"/>
              <a:t>chorus.</a:t>
            </a:r>
            <a:endParaRPr lang="en-US" i="1" dirty="0"/>
          </a:p>
        </p:txBody>
      </p:sp>
      <p:sp>
        <p:nvSpPr>
          <p:cNvPr id="4" name="Slide Number Placeholder 3"/>
          <p:cNvSpPr>
            <a:spLocks noGrp="1"/>
          </p:cNvSpPr>
          <p:nvPr>
            <p:ph type="sldNum" sz="quarter" idx="5"/>
          </p:nvPr>
        </p:nvSpPr>
        <p:spPr/>
        <p:txBody>
          <a:bodyPr/>
          <a:lstStyle/>
          <a:p>
            <a:fld id="{8FABF2E9-0B01-49AB-BB7C-49A115314AF2}" type="slidenum">
              <a:rPr lang="en-US" smtClean="0"/>
              <a:t>14</a:t>
            </a:fld>
            <a:endParaRPr lang="en-US"/>
          </a:p>
        </p:txBody>
      </p:sp>
    </p:spTree>
    <p:extLst>
      <p:ext uri="{BB962C8B-B14F-4D97-AF65-F5344CB8AC3E}">
        <p14:creationId xmlns:p14="http://schemas.microsoft.com/office/powerpoint/2010/main" val="74559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goodbye lake</a:t>
            </a:r>
            <a:r>
              <a:rPr lang="en-US" dirty="0"/>
              <a:t> in </a:t>
            </a:r>
            <a:r>
              <a:rPr lang="en-US" dirty="0" smtClean="0"/>
              <a:t>chorus.</a:t>
            </a:r>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15</a:t>
            </a:fld>
            <a:endParaRPr lang="en-US"/>
          </a:p>
        </p:txBody>
      </p:sp>
    </p:spTree>
    <p:extLst>
      <p:ext uri="{BB962C8B-B14F-4D97-AF65-F5344CB8AC3E}">
        <p14:creationId xmlns:p14="http://schemas.microsoft.com/office/powerpoint/2010/main" val="411089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i="1" dirty="0"/>
              <a:t>goodbye leaf</a:t>
            </a:r>
            <a:r>
              <a:rPr lang="en-US" dirty="0"/>
              <a:t> in </a:t>
            </a:r>
            <a:r>
              <a:rPr lang="en-US" dirty="0" smtClean="0"/>
              <a:t>chorus.</a:t>
            </a:r>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16</a:t>
            </a:fld>
            <a:endParaRPr lang="en-US"/>
          </a:p>
        </p:txBody>
      </p:sp>
    </p:spTree>
    <p:extLst>
      <p:ext uri="{BB962C8B-B14F-4D97-AF65-F5344CB8AC3E}">
        <p14:creationId xmlns:p14="http://schemas.microsoft.com/office/powerpoint/2010/main" val="154427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i="1" dirty="0"/>
              <a:t>goodbye lemon</a:t>
            </a:r>
            <a:r>
              <a:rPr lang="en-US" dirty="0"/>
              <a:t> in </a:t>
            </a:r>
            <a:r>
              <a:rPr lang="en-US" dirty="0" smtClean="0"/>
              <a:t>chorus.</a:t>
            </a:r>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17</a:t>
            </a:fld>
            <a:endParaRPr lang="en-US"/>
          </a:p>
        </p:txBody>
      </p:sp>
    </p:spTree>
    <p:extLst>
      <p:ext uri="{BB962C8B-B14F-4D97-AF65-F5344CB8AC3E}">
        <p14:creationId xmlns:p14="http://schemas.microsoft.com/office/powerpoint/2010/main" val="324853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Warm up the class and have </a:t>
            </a:r>
            <a:r>
              <a:rPr lang="en-US" sz="1200" kern="1200" dirty="0" smtClean="0">
                <a:solidFill>
                  <a:schemeClr val="tx1"/>
                </a:solidFill>
                <a:effectLst/>
                <a:latin typeface="+mn-lt"/>
                <a:ea typeface="+mn-ea"/>
                <a:cs typeface="+mn-cs"/>
              </a:rPr>
              <a:t>pupils </a:t>
            </a:r>
            <a:r>
              <a:rPr lang="en-US" sz="1200" kern="1200" dirty="0">
                <a:solidFill>
                  <a:schemeClr val="tx1"/>
                </a:solidFill>
                <a:effectLst/>
                <a:latin typeface="+mn-lt"/>
                <a:ea typeface="+mn-ea"/>
                <a:cs typeface="+mn-cs"/>
              </a:rPr>
              <a:t>revise the letter </a:t>
            </a:r>
            <a:r>
              <a:rPr lang="en-US" sz="1200" i="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and set the scene. </a:t>
            </a: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5 minutes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Write letter U on the </a:t>
            </a:r>
            <a:r>
              <a:rPr lang="en-US" sz="1200" kern="1200" dirty="0" smtClean="0">
                <a:solidFill>
                  <a:schemeClr val="tx1"/>
                </a:solidFill>
                <a:effectLst/>
                <a:latin typeface="+mn-lt"/>
                <a:ea typeface="+mn-ea"/>
                <a:cs typeface="+mn-cs"/>
              </a:rPr>
              <a:t>board.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Ask </a:t>
            </a:r>
            <a:r>
              <a:rPr lang="en-US" i="0" dirty="0"/>
              <a:t>pupils to pronounce and find words with </a:t>
            </a:r>
            <a:r>
              <a:rPr lang="en-US" i="0" dirty="0" smtClean="0"/>
              <a:t>U.</a:t>
            </a:r>
            <a:endParaRPr lang="en-US" i="0" dirty="0"/>
          </a:p>
          <a:p>
            <a:pPr marL="171450" indent="-171450">
              <a:buFont typeface="Arial" panose="020B0604020202020204" pitchFamily="34" charset="0"/>
              <a:buChar char="•"/>
            </a:pPr>
            <a:r>
              <a:rPr lang="en-US" i="0" dirty="0"/>
              <a:t>Show the slide and introduce. Say </a:t>
            </a:r>
            <a:r>
              <a:rPr lang="en-US" i="1" dirty="0"/>
              <a:t>This is a girl. Her name is Lucy</a:t>
            </a:r>
            <a:r>
              <a:rPr lang="en-US" i="0" dirty="0"/>
              <a:t>. </a:t>
            </a:r>
          </a:p>
          <a:p>
            <a:pPr marL="171450" indent="-171450">
              <a:buFont typeface="Arial" panose="020B0604020202020204" pitchFamily="34" charset="0"/>
              <a:buChar char="•"/>
            </a:pPr>
            <a:r>
              <a:rPr lang="en-US" i="0" dirty="0"/>
              <a:t>Ask pupil to say hello to </a:t>
            </a:r>
            <a:r>
              <a:rPr lang="en-US" i="0" dirty="0" smtClean="0"/>
              <a:t>Lucy.</a:t>
            </a:r>
            <a:endParaRPr lang="en-US" i="0" dirty="0"/>
          </a:p>
          <a:p>
            <a:pPr marL="0" indent="0">
              <a:buFont typeface="Arial" panose="020B0604020202020204" pitchFamily="34" charse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2</a:t>
            </a:fld>
            <a:endParaRPr lang="en-US"/>
          </a:p>
        </p:txBody>
      </p:sp>
    </p:spTree>
    <p:extLst>
      <p:ext uri="{BB962C8B-B14F-4D97-AF65-F5344CB8AC3E}">
        <p14:creationId xmlns:p14="http://schemas.microsoft.com/office/powerpoint/2010/main" val="41902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Listen and repeat </a:t>
            </a:r>
            <a:r>
              <a:rPr lang="en-US" dirty="0" smtClean="0"/>
              <a:t>is divided into 3 steps.</a:t>
            </a:r>
          </a:p>
          <a:p>
            <a:r>
              <a:rPr lang="en-US" b="1" dirty="0" smtClean="0"/>
              <a:t>Step 1</a:t>
            </a:r>
          </a:p>
          <a:p>
            <a:r>
              <a:rPr lang="en-US" sz="1200" b="1" kern="1200" dirty="0" smtClean="0">
                <a:solidFill>
                  <a:schemeClr val="tx1"/>
                </a:solidFill>
                <a:effectLst/>
                <a:latin typeface="+mn-lt"/>
                <a:ea typeface="+mn-ea"/>
                <a:cs typeface="+mn-cs"/>
              </a:rPr>
              <a:t>Goal: </a:t>
            </a:r>
            <a:r>
              <a:rPr lang="en-US" sz="1200" kern="1200" dirty="0" smtClean="0">
                <a:solidFill>
                  <a:schemeClr val="tx1"/>
                </a:solidFill>
                <a:effectLst/>
                <a:latin typeface="+mn-lt"/>
                <a:ea typeface="+mn-ea"/>
                <a:cs typeface="+mn-cs"/>
              </a:rPr>
              <a:t>Introduce the sound of letter L/l.</a:t>
            </a:r>
          </a:p>
          <a:p>
            <a:r>
              <a:rPr lang="en-US" sz="1200" b="1" kern="1200" dirty="0" smtClean="0">
                <a:solidFill>
                  <a:schemeClr val="tx1"/>
                </a:solidFill>
                <a:effectLst/>
                <a:latin typeface="+mn-lt"/>
                <a:ea typeface="+mn-ea"/>
                <a:cs typeface="+mn-cs"/>
              </a:rPr>
              <a:t>Time: </a:t>
            </a:r>
            <a:r>
              <a:rPr lang="en-US" sz="1200" kern="1200" dirty="0" smtClean="0">
                <a:solidFill>
                  <a:schemeClr val="tx1"/>
                </a:solidFill>
                <a:effectLst/>
                <a:latin typeface="+mn-lt"/>
                <a:ea typeface="+mn-ea"/>
                <a:cs typeface="+mn-cs"/>
              </a:rPr>
              <a:t>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Say </a:t>
            </a:r>
            <a:r>
              <a:rPr lang="en-US" i="1" dirty="0" smtClean="0"/>
              <a:t>Open your book!</a:t>
            </a:r>
            <a:r>
              <a:rPr lang="en-US" dirty="0" smtClean="0"/>
              <a:t> with a TPR action. Have pupils open the book, Unit 12, At the lake. Teacher opens the digital book. </a:t>
            </a:r>
          </a:p>
          <a:p>
            <a:pPr marL="171450" indent="-171450">
              <a:buFont typeface="Arial" panose="020B0604020202020204" pitchFamily="34" charset="0"/>
              <a:buChar char="•"/>
            </a:pPr>
            <a:r>
              <a:rPr lang="en-US" dirty="0" smtClean="0"/>
              <a:t>Stick the card with letter “L” and say the sound.</a:t>
            </a:r>
          </a:p>
          <a:p>
            <a:pPr marL="171450" indent="-171450">
              <a:buFont typeface="Arial" panose="020B0604020202020204" pitchFamily="34" charset="0"/>
              <a:buChar char="•"/>
            </a:pPr>
            <a:r>
              <a:rPr lang="en-US" dirty="0" smtClean="0"/>
              <a:t>Play the recording and have pupils listen and repeat in chorus, groups then individuals. </a:t>
            </a:r>
          </a:p>
          <a:p>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1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5</a:t>
            </a:fld>
            <a:endParaRPr lang="en-US"/>
          </a:p>
        </p:txBody>
      </p:sp>
    </p:spTree>
    <p:extLst>
      <p:ext uri="{BB962C8B-B14F-4D97-AF65-F5344CB8AC3E}">
        <p14:creationId xmlns:p14="http://schemas.microsoft.com/office/powerpoint/2010/main" val="292642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Step 2</a:t>
            </a:r>
          </a:p>
          <a:p>
            <a:r>
              <a:rPr lang="en-US" sz="1200" b="1" kern="1200" dirty="0" smtClean="0">
                <a:solidFill>
                  <a:schemeClr val="tx1"/>
                </a:solidFill>
                <a:effectLst/>
                <a:latin typeface="+mn-lt"/>
                <a:ea typeface="+mn-ea"/>
                <a:cs typeface="+mn-cs"/>
              </a:rPr>
              <a:t>Goals: </a:t>
            </a:r>
            <a:r>
              <a:rPr lang="en-US" sz="1200" kern="1200" dirty="0">
                <a:solidFill>
                  <a:schemeClr val="tx1"/>
                </a:solidFill>
                <a:effectLst/>
                <a:latin typeface="+mn-lt"/>
                <a:ea typeface="+mn-ea"/>
                <a:cs typeface="+mn-cs"/>
              </a:rPr>
              <a:t>Pupils will be able to listen and repeat the unit </a:t>
            </a:r>
            <a:r>
              <a:rPr lang="en-US" sz="1200" kern="1200" dirty="0" smtClean="0">
                <a:solidFill>
                  <a:schemeClr val="tx1"/>
                </a:solidFill>
                <a:effectLst/>
                <a:latin typeface="+mn-lt"/>
                <a:ea typeface="+mn-ea"/>
                <a:cs typeface="+mn-cs"/>
              </a:rPr>
              <a:t>keywords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Recognize and say the words with flashcards. </a:t>
            </a:r>
          </a:p>
          <a:p>
            <a:r>
              <a:rPr lang="en-US" sz="1200" b="1" kern="1200" dirty="0">
                <a:solidFill>
                  <a:schemeClr val="tx1"/>
                </a:solidFill>
                <a:effectLst/>
                <a:latin typeface="+mn-lt"/>
                <a:ea typeface="+mn-ea"/>
                <a:cs typeface="+mn-cs"/>
              </a:rPr>
              <a:t>Time: </a:t>
            </a:r>
            <a:r>
              <a:rPr lang="en-US" sz="1200" kern="1200" dirty="0">
                <a:solidFill>
                  <a:schemeClr val="tx1"/>
                </a:solidFill>
                <a:effectLst/>
                <a:latin typeface="+mn-lt"/>
                <a:ea typeface="+mn-ea"/>
                <a:cs typeface="+mn-cs"/>
              </a:rPr>
              <a:t>4 minutes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Introduce the unit keywords </a:t>
            </a:r>
            <a:r>
              <a:rPr lang="en-US" sz="1200" i="1" kern="1200" dirty="0">
                <a:solidFill>
                  <a:schemeClr val="tx1"/>
                </a:solidFill>
                <a:effectLst/>
                <a:latin typeface="+mn-lt"/>
                <a:ea typeface="+mn-ea"/>
                <a:cs typeface="+mn-cs"/>
              </a:rPr>
              <a:t>Lucy, lemons, leaf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lake </a:t>
            </a:r>
            <a:r>
              <a:rPr lang="en-US" sz="1200" kern="1200" dirty="0">
                <a:solidFill>
                  <a:schemeClr val="tx1"/>
                </a:solidFill>
                <a:effectLst/>
                <a:latin typeface="+mn-lt"/>
                <a:ea typeface="+mn-ea"/>
                <a:cs typeface="+mn-cs"/>
              </a:rPr>
              <a:t>with flashcards.</a:t>
            </a:r>
            <a:endParaRPr lang="en-US" dirty="0"/>
          </a:p>
          <a:p>
            <a:pPr marL="171450" indent="-171450">
              <a:buFont typeface="Arial" panose="020B0604020202020204" pitchFamily="34" charset="0"/>
              <a:buChar char="•"/>
            </a:pPr>
            <a:r>
              <a:rPr lang="en-US" dirty="0"/>
              <a:t>On the board, there are four flashcards for </a:t>
            </a:r>
            <a:r>
              <a:rPr lang="en-US" sz="1200" i="1" kern="1200" dirty="0">
                <a:solidFill>
                  <a:schemeClr val="tx1"/>
                </a:solidFill>
                <a:effectLst/>
                <a:latin typeface="+mn-lt"/>
                <a:ea typeface="+mn-ea"/>
                <a:cs typeface="+mn-cs"/>
              </a:rPr>
              <a:t>Lucy, lemons, </a:t>
            </a:r>
            <a:r>
              <a:rPr lang="en-US" sz="1200" i="1" kern="1200" dirty="0" smtClean="0">
                <a:solidFill>
                  <a:schemeClr val="tx1"/>
                </a:solidFill>
                <a:effectLst/>
                <a:latin typeface="+mn-lt"/>
                <a:ea typeface="+mn-ea"/>
                <a:cs typeface="+mn-cs"/>
              </a:rPr>
              <a:t>leaf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lake</a:t>
            </a:r>
            <a:r>
              <a:rPr lang="en-US" dirty="0"/>
              <a:t>. </a:t>
            </a:r>
          </a:p>
          <a:p>
            <a:pPr marL="171450" indent="-171450">
              <a:buFont typeface="Arial" panose="020B0604020202020204" pitchFamily="34" charset="0"/>
              <a:buChar char="•"/>
            </a:pPr>
            <a:r>
              <a:rPr lang="en-US" dirty="0"/>
              <a:t>Teacher points to the flashcard of Lucy, say the word and have pupils repeat the word.</a:t>
            </a:r>
          </a:p>
          <a:p>
            <a:pPr marL="171450" indent="-171450">
              <a:buFont typeface="Arial" panose="020B0604020202020204" pitchFamily="34" charset="0"/>
              <a:buChar char="•"/>
            </a:pPr>
            <a:r>
              <a:rPr lang="en-US" dirty="0"/>
              <a:t>Do the same with other words . </a:t>
            </a:r>
          </a:p>
          <a:p>
            <a:pPr marL="171450" indent="-171450">
              <a:buFont typeface="Arial" panose="020B0604020202020204" pitchFamily="34" charset="0"/>
              <a:buChar char="•"/>
            </a:pPr>
            <a:r>
              <a:rPr lang="en-US" dirty="0"/>
              <a:t>May have pupils guess the word when teacher says the 1</a:t>
            </a:r>
            <a:r>
              <a:rPr lang="en-US" baseline="30000" dirty="0"/>
              <a:t>st</a:t>
            </a:r>
            <a:r>
              <a:rPr lang="en-US" dirty="0"/>
              <a:t> time.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FABF2E9-0B01-49AB-BB7C-49A115314AF2}" type="slidenum">
              <a:rPr lang="en-US" smtClean="0"/>
              <a:t>6</a:t>
            </a:fld>
            <a:endParaRPr lang="en-US"/>
          </a:p>
        </p:txBody>
      </p:sp>
    </p:spTree>
    <p:extLst>
      <p:ext uri="{BB962C8B-B14F-4D97-AF65-F5344CB8AC3E}">
        <p14:creationId xmlns:p14="http://schemas.microsoft.com/office/powerpoint/2010/main" val="135954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3</a:t>
            </a:r>
          </a:p>
          <a:p>
            <a:r>
              <a:rPr lang="en-US" b="1" dirty="0"/>
              <a:t>Listen and point</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recognize the </a:t>
            </a:r>
            <a:r>
              <a:rPr lang="en-US" sz="1200" kern="1200" dirty="0" smtClean="0">
                <a:solidFill>
                  <a:schemeClr val="tx1"/>
                </a:solidFill>
                <a:effectLst/>
                <a:latin typeface="+mn-lt"/>
                <a:ea typeface="+mn-ea"/>
                <a:cs typeface="+mn-cs"/>
              </a:rPr>
              <a:t>unit </a:t>
            </a:r>
            <a:r>
              <a:rPr lang="en-US" sz="1200" kern="1200" dirty="0">
                <a:solidFill>
                  <a:schemeClr val="tx1"/>
                </a:solidFill>
                <a:effectLst/>
                <a:latin typeface="+mn-lt"/>
                <a:ea typeface="+mn-ea"/>
                <a:cs typeface="+mn-cs"/>
              </a:rPr>
              <a:t>keywords </a:t>
            </a:r>
            <a:r>
              <a:rPr lang="en-US" sz="1200" i="1" kern="1200" dirty="0">
                <a:solidFill>
                  <a:schemeClr val="tx1"/>
                </a:solidFill>
                <a:effectLst/>
                <a:latin typeface="+mn-lt"/>
                <a:ea typeface="+mn-ea"/>
                <a:cs typeface="+mn-cs"/>
              </a:rPr>
              <a:t>Lucy, lemons, leaf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lake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Time </a:t>
            </a:r>
            <a:r>
              <a:rPr lang="en-US" sz="1200" kern="1200" dirty="0" smtClean="0">
                <a:solidFill>
                  <a:schemeClr val="tx1"/>
                </a:solidFill>
                <a:effectLst/>
                <a:latin typeface="+mn-lt"/>
                <a:ea typeface="+mn-ea"/>
                <a:cs typeface="+mn-cs"/>
              </a:rPr>
              <a:t>5 </a:t>
            </a:r>
            <a:r>
              <a:rPr lang="en-US" sz="1200" kern="1200" dirty="0">
                <a:solidFill>
                  <a:schemeClr val="tx1"/>
                </a:solidFill>
                <a:effectLst/>
                <a:latin typeface="+mn-lt"/>
                <a:ea typeface="+mn-ea"/>
                <a:cs typeface="+mn-cs"/>
              </a:rPr>
              <a:t>minutes.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Make a model with a pupil. Teacher says, pupil </a:t>
            </a:r>
            <a:r>
              <a:rPr lang="en-US" sz="1200" kern="1200" dirty="0" smtClean="0">
                <a:solidFill>
                  <a:schemeClr val="tx1"/>
                </a:solidFill>
                <a:effectLst/>
                <a:latin typeface="+mn-lt"/>
                <a:ea typeface="+mn-ea"/>
                <a:cs typeface="+mn-cs"/>
              </a:rPr>
              <a:t>points.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pupil says the word and randomly calls another pupil to </a:t>
            </a:r>
            <a:r>
              <a:rPr lang="en-US" sz="1200" kern="1200" dirty="0" smtClean="0">
                <a:solidFill>
                  <a:schemeClr val="tx1"/>
                </a:solidFill>
                <a:effectLst/>
                <a:latin typeface="+mn-lt"/>
                <a:ea typeface="+mn-ea"/>
                <a:cs typeface="+mn-cs"/>
              </a:rPr>
              <a:t>point.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Then pupils practice in </a:t>
            </a:r>
            <a:r>
              <a:rPr lang="en-US" sz="1200" kern="1200" dirty="0" smtClean="0">
                <a:solidFill>
                  <a:schemeClr val="tx1"/>
                </a:solidFill>
                <a:effectLst/>
                <a:latin typeface="+mn-lt"/>
                <a:ea typeface="+mn-ea"/>
                <a:cs typeface="+mn-cs"/>
              </a:rPr>
              <a:t>pairs.</a:t>
            </a:r>
            <a:endParaRPr lang="en-US" dirty="0"/>
          </a:p>
          <a:p>
            <a:endParaRPr lang="en-US" dirty="0"/>
          </a:p>
        </p:txBody>
      </p:sp>
      <p:sp>
        <p:nvSpPr>
          <p:cNvPr id="4" name="Slide Number Placeholder 3"/>
          <p:cNvSpPr>
            <a:spLocks noGrp="1"/>
          </p:cNvSpPr>
          <p:nvPr>
            <p:ph type="sldNum" sz="quarter" idx="10"/>
          </p:nvPr>
        </p:nvSpPr>
        <p:spPr/>
        <p:txBody>
          <a:bodyPr/>
          <a:lstStyle/>
          <a:p>
            <a:fld id="{8FABF2E9-0B01-49AB-BB7C-49A115314AF2}" type="slidenum">
              <a:rPr lang="en-US" smtClean="0"/>
              <a:t>7</a:t>
            </a:fld>
            <a:endParaRPr lang="en-US"/>
          </a:p>
        </p:txBody>
      </p:sp>
    </p:spTree>
    <p:extLst>
      <p:ext uri="{BB962C8B-B14F-4D97-AF65-F5344CB8AC3E}">
        <p14:creationId xmlns:p14="http://schemas.microsoft.com/office/powerpoint/2010/main" val="225612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Point and say </a:t>
            </a:r>
            <a:r>
              <a:rPr lang="en-US" dirty="0" smtClean="0"/>
              <a:t>is divided into 2 main steps. </a:t>
            </a:r>
          </a:p>
          <a:p>
            <a:r>
              <a:rPr lang="en-US" sz="1200" b="1" kern="1200" dirty="0" smtClean="0">
                <a:solidFill>
                  <a:schemeClr val="tx1"/>
                </a:solidFill>
                <a:effectLst/>
                <a:latin typeface="+mn-lt"/>
                <a:ea typeface="+mn-ea"/>
                <a:cs typeface="+mn-cs"/>
              </a:rPr>
              <a:t>Step 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Goal: Pupils will be able to </a:t>
            </a:r>
            <a:r>
              <a:rPr lang="en-SG" sz="1200" kern="1200" dirty="0" smtClean="0">
                <a:solidFill>
                  <a:schemeClr val="tx1"/>
                </a:solidFill>
                <a:effectLst/>
                <a:latin typeface="+mn-lt"/>
                <a:ea typeface="+mn-ea"/>
                <a:cs typeface="+mn-cs"/>
              </a:rPr>
              <a:t>point and say</a:t>
            </a:r>
            <a:r>
              <a:rPr lang="en-US" sz="1200" kern="1200" dirty="0" smtClean="0">
                <a:solidFill>
                  <a:schemeClr val="tx1"/>
                </a:solidFill>
                <a:effectLst/>
                <a:latin typeface="+mn-lt"/>
                <a:ea typeface="+mn-ea"/>
                <a:cs typeface="+mn-cs"/>
              </a:rPr>
              <a:t> the words in chorus. </a:t>
            </a: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4 minutes</a:t>
            </a:r>
          </a:p>
          <a:p>
            <a:r>
              <a:rPr lang="en-US" sz="1200" kern="1200" dirty="0" smtClean="0">
                <a:solidFill>
                  <a:schemeClr val="tx1"/>
                </a:solidFill>
                <a:effectLst/>
                <a:latin typeface="+mn-lt"/>
                <a:ea typeface="+mn-ea"/>
                <a:cs typeface="+mn-cs"/>
              </a:rPr>
              <a:t>Have pupils listen, point and say the words.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time: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Point the picture of Lucy and say </a:t>
            </a:r>
            <a:r>
              <a:rPr lang="en-US" sz="1200" i="1" kern="1200" dirty="0" smtClean="0">
                <a:solidFill>
                  <a:schemeClr val="tx1"/>
                </a:solidFill>
                <a:effectLst/>
                <a:latin typeface="+mn-lt"/>
                <a:ea typeface="+mn-ea"/>
                <a:cs typeface="+mn-cs"/>
              </a:rPr>
              <a:t>Lucy. </a:t>
            </a:r>
            <a:r>
              <a:rPr lang="en-US" sz="1200" i="0" kern="1200" dirty="0" smtClean="0">
                <a:solidFill>
                  <a:schemeClr val="tx1"/>
                </a:solidFill>
                <a:effectLst/>
                <a:latin typeface="+mn-lt"/>
                <a:ea typeface="+mn-ea"/>
                <a:cs typeface="+mn-cs"/>
              </a:rPr>
              <a:t>Ask pupils to repeat.</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Do the same with other words.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2</a:t>
            </a:r>
            <a:r>
              <a:rPr lang="en-US" sz="1200" i="0" kern="1200" baseline="30000" dirty="0" smtClean="0">
                <a:solidFill>
                  <a:schemeClr val="tx1"/>
                </a:solidFill>
                <a:effectLst/>
                <a:latin typeface="+mn-lt"/>
                <a:ea typeface="+mn-ea"/>
                <a:cs typeface="+mn-cs"/>
              </a:rPr>
              <a:t>nd</a:t>
            </a:r>
            <a:r>
              <a:rPr lang="en-US" sz="1200" i="0" kern="1200" dirty="0" smtClean="0">
                <a:solidFill>
                  <a:schemeClr val="tx1"/>
                </a:solidFill>
                <a:effectLst/>
                <a:latin typeface="+mn-lt"/>
                <a:ea typeface="+mn-ea"/>
                <a:cs typeface="+mn-cs"/>
              </a:rPr>
              <a:t> time: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Point to the picture and have pupils say the words.</a:t>
            </a:r>
          </a:p>
          <a:p>
            <a:endParaRPr lang="en-US" sz="1200" i="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2</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Goal:</a:t>
            </a:r>
            <a:r>
              <a:rPr lang="en-US" sz="1200" kern="1200" dirty="0" smtClean="0">
                <a:solidFill>
                  <a:schemeClr val="tx1"/>
                </a:solidFill>
                <a:effectLst/>
                <a:latin typeface="+mn-lt"/>
                <a:ea typeface="+mn-ea"/>
                <a:cs typeface="+mn-cs"/>
              </a:rPr>
              <a:t> Pupils will be able to listen and point to the pictures in pairs. </a:t>
            </a: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5 minutes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pupils work in pairs and do the activity in the textbook. </a:t>
            </a:r>
            <a:endParaRPr lang="en-US" dirty="0" smtClean="0"/>
          </a:p>
          <a:p>
            <a:endParaRPr lang="en-US" sz="1200" i="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99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9</a:t>
            </a:fld>
            <a:endParaRPr lang="en-US"/>
          </a:p>
        </p:txBody>
      </p:sp>
    </p:spTree>
    <p:extLst>
      <p:ext uri="{BB962C8B-B14F-4D97-AF65-F5344CB8AC3E}">
        <p14:creationId xmlns:p14="http://schemas.microsoft.com/office/powerpoint/2010/main" val="156545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3. Whisper Game</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recognize the unit </a:t>
            </a:r>
            <a:r>
              <a:rPr lang="en-US" sz="1200" kern="1200" dirty="0" smtClean="0">
                <a:solidFill>
                  <a:schemeClr val="tx1"/>
                </a:solidFill>
                <a:effectLst/>
                <a:latin typeface="+mn-lt"/>
                <a:ea typeface="+mn-ea"/>
                <a:cs typeface="+mn-cs"/>
              </a:rPr>
              <a:t>words through </a:t>
            </a:r>
            <a:r>
              <a:rPr lang="en-US" sz="1200" kern="1200" dirty="0">
                <a:solidFill>
                  <a:schemeClr val="tx1"/>
                </a:solidFill>
                <a:effectLst/>
                <a:latin typeface="+mn-lt"/>
                <a:ea typeface="+mn-ea"/>
                <a:cs typeface="+mn-cs"/>
              </a:rPr>
              <a:t>pictures, meaning.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6 </a:t>
            </a:r>
            <a:r>
              <a:rPr lang="en-US" sz="1200" kern="1200" dirty="0">
                <a:solidFill>
                  <a:schemeClr val="tx1"/>
                </a:solidFill>
                <a:effectLst/>
                <a:latin typeface="+mn-lt"/>
                <a:ea typeface="+mn-ea"/>
                <a:cs typeface="+mn-cs"/>
              </a:rPr>
              <a:t>minutes</a:t>
            </a:r>
          </a:p>
          <a:p>
            <a:endParaRPr lang="en-US" dirty="0"/>
          </a:p>
          <a:p>
            <a:pPr marL="171450" indent="-171450">
              <a:buFont typeface="Arial" panose="020B0604020202020204" pitchFamily="34" charset="0"/>
              <a:buChar char="•"/>
            </a:pPr>
            <a:r>
              <a:rPr lang="en-US" dirty="0"/>
              <a:t>Divide class into 4 </a:t>
            </a:r>
            <a:r>
              <a:rPr lang="en-US" dirty="0" smtClean="0"/>
              <a:t>teams.</a:t>
            </a:r>
            <a:endParaRPr lang="en-US" dirty="0"/>
          </a:p>
          <a:p>
            <a:pPr marL="171450" indent="-171450">
              <a:buFont typeface="Arial" panose="020B0604020202020204" pitchFamily="34" charset="0"/>
              <a:buChar char="•"/>
            </a:pPr>
            <a:r>
              <a:rPr lang="en-US" dirty="0"/>
              <a:t>Stand in the </a:t>
            </a:r>
            <a:r>
              <a:rPr lang="en-US" dirty="0" smtClean="0"/>
              <a:t>line.</a:t>
            </a:r>
            <a:endParaRPr lang="en-US" dirty="0"/>
          </a:p>
          <a:p>
            <a:pPr marL="171450" indent="-171450">
              <a:buFont typeface="Arial" panose="020B0604020202020204" pitchFamily="34" charset="0"/>
              <a:buChar char="•"/>
            </a:pPr>
            <a:r>
              <a:rPr lang="en-US" dirty="0"/>
              <a:t>Have the first pupils in the line look at the picture and whisper to the next one until the last pupil in the line, who will come to the board, point to the word and say.</a:t>
            </a:r>
          </a:p>
          <a:p>
            <a:pPr marL="171450" indent="-171450">
              <a:buFont typeface="Arial" panose="020B0604020202020204" pitchFamily="34" charset="0"/>
              <a:buChar char="•"/>
            </a:pPr>
            <a:r>
              <a:rPr lang="en-US" dirty="0"/>
              <a:t>Repeat the game until all pupils come to the </a:t>
            </a:r>
            <a:r>
              <a:rPr lang="en-US" dirty="0" smtClean="0"/>
              <a:t>board</a:t>
            </a:r>
            <a:r>
              <a:rPr lang="en-US" dirty="0"/>
              <a:t>, point and say.</a:t>
            </a:r>
          </a:p>
          <a:p>
            <a:pPr marL="171450" indent="-171450">
              <a:buFont typeface="Arial" panose="020B0604020202020204" pitchFamily="34" charset="0"/>
              <a:buChar char="•"/>
            </a:pPr>
            <a:r>
              <a:rPr lang="en-US" dirty="0"/>
              <a:t>After the game, have the whole class repeat the word in chorus. </a:t>
            </a:r>
          </a:p>
          <a:p>
            <a:endParaRPr lang="en-US" dirty="0"/>
          </a:p>
        </p:txBody>
      </p:sp>
      <p:sp>
        <p:nvSpPr>
          <p:cNvPr id="4" name="Slide Number Placeholder 3"/>
          <p:cNvSpPr>
            <a:spLocks noGrp="1"/>
          </p:cNvSpPr>
          <p:nvPr>
            <p:ph type="sldNum" sz="quarter" idx="10"/>
          </p:nvPr>
        </p:nvSpPr>
        <p:spPr/>
        <p:txBody>
          <a:bodyPr/>
          <a:lstStyle/>
          <a:p>
            <a:fld id="{8FABF2E9-0B01-49AB-BB7C-49A115314AF2}" type="slidenum">
              <a:rPr lang="en-US" smtClean="0"/>
              <a:t>10</a:t>
            </a:fld>
            <a:endParaRPr lang="en-US"/>
          </a:p>
        </p:txBody>
      </p:sp>
    </p:spTree>
    <p:extLst>
      <p:ext uri="{BB962C8B-B14F-4D97-AF65-F5344CB8AC3E}">
        <p14:creationId xmlns:p14="http://schemas.microsoft.com/office/powerpoint/2010/main" val="144671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67F83F1-9DB6-4A33-967A-03C3BB3C8525}"/>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5" name="Footer Placeholder 4">
            <a:extLst>
              <a:ext uri="{FF2B5EF4-FFF2-40B4-BE49-F238E27FC236}">
                <a16:creationId xmlns:a16="http://schemas.microsoft.com/office/drawing/2014/main" xmlns="" id="{AC8E8780-A14C-42BC-8B8B-3CE12592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D8FE2D-158E-4E64-A23B-02A4232DD872}"/>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5868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67B0D6-0CA9-4A91-979E-E93F54BA2A78}"/>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5" name="Footer Placeholder 4">
            <a:extLst>
              <a:ext uri="{FF2B5EF4-FFF2-40B4-BE49-F238E27FC236}">
                <a16:creationId xmlns:a16="http://schemas.microsoft.com/office/drawing/2014/main" xmlns="" id="{A0B08213-09CF-4756-B34B-6D4BF668F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29D9E-3C39-425D-BAD1-EBD81D372BC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08481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C91A08-5CA6-4612-9A5B-F17F4579F7F6}"/>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5" name="Footer Placeholder 4">
            <a:extLst>
              <a:ext uri="{FF2B5EF4-FFF2-40B4-BE49-F238E27FC236}">
                <a16:creationId xmlns:a16="http://schemas.microsoft.com/office/drawing/2014/main" xmlns="" id="{753F293F-EEE0-4D32-A9C6-78F9E1AA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6BFBE2-F13E-438E-8D80-BE70C4F845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2849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A08EC-2D05-4AF7-B005-AE291EE1B02F}"/>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5" name="Footer Placeholder 4">
            <a:extLst>
              <a:ext uri="{FF2B5EF4-FFF2-40B4-BE49-F238E27FC236}">
                <a16:creationId xmlns:a16="http://schemas.microsoft.com/office/drawing/2014/main" xmlns="" id="{8687D648-FF82-46A8-98DF-005B8E6FC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A37ABB-732A-4DCC-AB80-E89C8678E2FC}"/>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9118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DC6CD0-ADB6-4C1D-9132-A17B3EC67B48}"/>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5" name="Footer Placeholder 4">
            <a:extLst>
              <a:ext uri="{FF2B5EF4-FFF2-40B4-BE49-F238E27FC236}">
                <a16:creationId xmlns:a16="http://schemas.microsoft.com/office/drawing/2014/main" xmlns="" id="{A0F5A381-500F-4264-A2EC-7D4A4D81A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EDEE95-04F5-4638-B216-0A0547CD6D3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6740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02F7C62-6F18-4C5D-BF4B-2B83B0086DE1}"/>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6" name="Footer Placeholder 5">
            <a:extLst>
              <a:ext uri="{FF2B5EF4-FFF2-40B4-BE49-F238E27FC236}">
                <a16:creationId xmlns:a16="http://schemas.microsoft.com/office/drawing/2014/main" xmlns="" id="{08AA9F99-C949-4898-9DDA-A98925FD6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388B14-7CEC-4E7A-A2F1-3D0FEC6E901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086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F3FDF4-FD00-4629-9BB8-9F70594FD976}"/>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8" name="Footer Placeholder 7">
            <a:extLst>
              <a:ext uri="{FF2B5EF4-FFF2-40B4-BE49-F238E27FC236}">
                <a16:creationId xmlns:a16="http://schemas.microsoft.com/office/drawing/2014/main" xmlns="" id="{D51FC01B-DF0E-4E6E-8FC4-4B99456FF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C9B7D6-A3E9-4051-80E7-75102DB9A54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402937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8A4B96-07F8-40F3-89ED-9607C6433AFC}"/>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4" name="Footer Placeholder 3">
            <a:extLst>
              <a:ext uri="{FF2B5EF4-FFF2-40B4-BE49-F238E27FC236}">
                <a16:creationId xmlns:a16="http://schemas.microsoft.com/office/drawing/2014/main" xmlns="" id="{D7A3C2CF-499A-405D-A8A2-0DA47181A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96E4E61-6863-467F-A9C6-F4EB242B20DD}"/>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1367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BBBED8-C704-43EC-9FF7-8F646D728EDD}"/>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3" name="Footer Placeholder 2">
            <a:extLst>
              <a:ext uri="{FF2B5EF4-FFF2-40B4-BE49-F238E27FC236}">
                <a16:creationId xmlns:a16="http://schemas.microsoft.com/office/drawing/2014/main" xmlns="" id="{AFC9F941-7975-4DBB-AF62-A8FCA638E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FDEC06D-47E6-4C4B-AF8D-5FEE1618EF4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1697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DC7C95-FBE3-4708-A4E0-76CD49C8E1B2}"/>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6" name="Footer Placeholder 5">
            <a:extLst>
              <a:ext uri="{FF2B5EF4-FFF2-40B4-BE49-F238E27FC236}">
                <a16:creationId xmlns:a16="http://schemas.microsoft.com/office/drawing/2014/main" xmlns="" id="{2CDA7CF9-8987-41E5-9829-71981368A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FF7BE1-9B84-4BC2-AE22-1C819CA7D05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48763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C4E6783-40A8-4EF7-82DF-00CBFE7CBE0B}"/>
              </a:ext>
            </a:extLst>
          </p:cNvPr>
          <p:cNvSpPr>
            <a:spLocks noGrp="1"/>
          </p:cNvSpPr>
          <p:nvPr>
            <p:ph type="dt" sz="half" idx="10"/>
          </p:nvPr>
        </p:nvSpPr>
        <p:spPr/>
        <p:txBody>
          <a:bodyPr/>
          <a:lstStyle/>
          <a:p>
            <a:fld id="{1542F770-EDC1-4D46-A423-D195BE5A4284}" type="datetimeFigureOut">
              <a:rPr lang="en-US" smtClean="0"/>
              <a:t>3/14/2022</a:t>
            </a:fld>
            <a:endParaRPr lang="en-US"/>
          </a:p>
        </p:txBody>
      </p:sp>
      <p:sp>
        <p:nvSpPr>
          <p:cNvPr id="6" name="Footer Placeholder 5">
            <a:extLst>
              <a:ext uri="{FF2B5EF4-FFF2-40B4-BE49-F238E27FC236}">
                <a16:creationId xmlns:a16="http://schemas.microsoft.com/office/drawing/2014/main" xmlns="" id="{49C1EC76-F960-4DAB-8BBF-2FF6949C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12ADC5-F59B-4AD9-8394-99EFC4B490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9813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2F770-EDC1-4D46-A423-D195BE5A4284}" type="datetimeFigureOut">
              <a:rPr lang="en-US" smtClean="0"/>
              <a:t>3/14/2022</a:t>
            </a:fld>
            <a:endParaRPr lang="en-US"/>
          </a:p>
        </p:txBody>
      </p:sp>
      <p:sp>
        <p:nvSpPr>
          <p:cNvPr id="5" name="Footer Placeholder 4">
            <a:extLst>
              <a:ext uri="{FF2B5EF4-FFF2-40B4-BE49-F238E27FC236}">
                <a16:creationId xmlns:a16="http://schemas.microsoft.com/office/drawing/2014/main" xmlns=""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809F-5923-47CE-AC4A-17702515FA19}" type="slidenum">
              <a:rPr lang="en-US" smtClean="0"/>
              <a:t>‹#›</a:t>
            </a:fld>
            <a:endParaRPr lang="en-US"/>
          </a:p>
        </p:txBody>
      </p:sp>
    </p:spTree>
    <p:extLst>
      <p:ext uri="{BB962C8B-B14F-4D97-AF65-F5344CB8AC3E}">
        <p14:creationId xmlns:p14="http://schemas.microsoft.com/office/powerpoint/2010/main" val="371147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3.png"/><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8.png"/><Relationship Id="rId5" Type="http://schemas.microsoft.com/office/2007/relationships/media" Target="../media/media4.mp3"/><Relationship Id="rId15" Type="http://schemas.openxmlformats.org/officeDocument/2006/relationships/image" Target="../media/image7.png"/><Relationship Id="rId10" Type="http://schemas.openxmlformats.org/officeDocument/2006/relationships/notesSlide" Target="../notesSlides/notesSlide5.xml"/><Relationship Id="rId4" Type="http://schemas.openxmlformats.org/officeDocument/2006/relationships/audio" Target="../media/media3.mp3"/><Relationship Id="rId9" Type="http://schemas.openxmlformats.org/officeDocument/2006/relationships/slideLayout" Target="../slideLayouts/slideLayout7.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C910467-8185-45DD-B8A2-A88DF20DF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711"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16759"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B898EF1-39C3-48EB-88F1-70A9E9D400FB}"/>
              </a:ext>
            </a:extLst>
          </p:cNvPr>
          <p:cNvSpPr>
            <a:spLocks noGrp="1"/>
          </p:cNvSpPr>
          <p:nvPr>
            <p:ph type="ctrTitle"/>
          </p:nvPr>
        </p:nvSpPr>
        <p:spPr>
          <a:xfrm>
            <a:off x="8086221" y="1115568"/>
            <a:ext cx="3364992" cy="2843784"/>
          </a:xfrm>
        </p:spPr>
        <p:txBody>
          <a:bodyPr anchor="ctr">
            <a:normAutofit/>
          </a:bodyPr>
          <a:lstStyle/>
          <a:p>
            <a:r>
              <a:rPr lang="en-US" sz="4000" b="1" dirty="0">
                <a:solidFill>
                  <a:srgbClr val="FFFFFF"/>
                </a:solidFill>
              </a:rPr>
              <a:t>Unit 12 </a:t>
            </a:r>
            <a:br>
              <a:rPr lang="en-US" sz="4000" b="1" dirty="0">
                <a:solidFill>
                  <a:srgbClr val="FFFFFF"/>
                </a:solidFill>
              </a:rPr>
            </a:br>
            <a:r>
              <a:rPr lang="en-US" sz="4000" b="1" dirty="0">
                <a:solidFill>
                  <a:srgbClr val="FFFFFF"/>
                </a:solidFill>
              </a:rPr>
              <a:t>At the </a:t>
            </a:r>
            <a:r>
              <a:rPr lang="en-US" sz="4000" b="1" dirty="0" smtClean="0">
                <a:solidFill>
                  <a:srgbClr val="FFFFFF"/>
                </a:solidFill>
              </a:rPr>
              <a:t>lake</a:t>
            </a:r>
            <a:br>
              <a:rPr lang="en-US" sz="4000" b="1" dirty="0" smtClean="0">
                <a:solidFill>
                  <a:srgbClr val="FFFFFF"/>
                </a:solidFill>
              </a:rPr>
            </a:br>
            <a:r>
              <a:rPr lang="en-US" sz="4000" b="1" dirty="0">
                <a:solidFill>
                  <a:srgbClr val="FFFFFF"/>
                </a:solidFill>
              </a:rPr>
              <a:t/>
            </a:r>
            <a:br>
              <a:rPr lang="en-US" sz="4000" b="1" dirty="0">
                <a:solidFill>
                  <a:srgbClr val="FFFFFF"/>
                </a:solidFill>
              </a:rPr>
            </a:br>
            <a:r>
              <a:rPr lang="en-US" sz="4000" b="1" dirty="0">
                <a:solidFill>
                  <a:srgbClr val="FFFFFF"/>
                </a:solidFill>
              </a:rPr>
              <a:t>Lesson 1</a:t>
            </a:r>
          </a:p>
        </p:txBody>
      </p:sp>
      <p:sp>
        <p:nvSpPr>
          <p:cNvPr id="26" name="Rectangle 25">
            <a:extLst>
              <a:ext uri="{FF2B5EF4-FFF2-40B4-BE49-F238E27FC236}">
                <a16:creationId xmlns:a16="http://schemas.microsoft.com/office/drawing/2014/main" xmlns=""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1076"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xmlns="" id="{D7ABE00B-5C74-4EC8-8DC0-B88D32C8F576}"/>
              </a:ext>
            </a:extLst>
          </p:cNvPr>
          <p:cNvSpPr>
            <a:spLocks noGrp="1"/>
          </p:cNvSpPr>
          <p:nvPr>
            <p:ph type="subTitle" idx="1"/>
          </p:nvPr>
        </p:nvSpPr>
        <p:spPr>
          <a:xfrm>
            <a:off x="8086252" y="5120640"/>
            <a:ext cx="1828800" cy="1024128"/>
          </a:xfrm>
        </p:spPr>
        <p:txBody>
          <a:bodyPr anchor="ctr">
            <a:normAutofit/>
          </a:bodyPr>
          <a:lstStyle/>
          <a:p>
            <a:pPr algn="l"/>
            <a:endParaRPr lang="en-US" sz="1900">
              <a:solidFill>
                <a:srgbClr val="FFFFFF"/>
              </a:solidFill>
            </a:endParaRPr>
          </a:p>
        </p:txBody>
      </p:sp>
      <p:sp>
        <p:nvSpPr>
          <p:cNvPr id="28" name="Rectangle 27">
            <a:extLst>
              <a:ext uri="{FF2B5EF4-FFF2-40B4-BE49-F238E27FC236}">
                <a16:creationId xmlns:a16="http://schemas.microsoft.com/office/drawing/2014/main" xmlns=""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2221" y="4846320"/>
            <a:ext cx="1353312" cy="1572768"/>
          </a:xfrm>
          <a:prstGeom prst="rect">
            <a:avLst/>
          </a:prstGeom>
          <a:solidFill>
            <a:srgbClr val="46616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584" y="461322"/>
            <a:ext cx="5749730" cy="5937758"/>
          </a:xfrm>
          <a:prstGeom prst="rect">
            <a:avLst/>
          </a:prstGeom>
        </p:spPr>
      </p:pic>
    </p:spTree>
    <p:extLst>
      <p:ext uri="{BB962C8B-B14F-4D97-AF65-F5344CB8AC3E}">
        <p14:creationId xmlns:p14="http://schemas.microsoft.com/office/powerpoint/2010/main" val="398985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095" y="2068903"/>
            <a:ext cx="2209800" cy="2250083"/>
          </a:xfrm>
          <a:prstGeom prst="rect">
            <a:avLst/>
          </a:prstGeom>
        </p:spPr>
      </p:pic>
      <p:pic>
        <p:nvPicPr>
          <p:cNvPr id="4" name="Luc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31223" y="4286329"/>
            <a:ext cx="238750" cy="238750"/>
          </a:xfrm>
          <a:prstGeom prst="rect">
            <a:avLst/>
          </a:prstGeom>
        </p:spPr>
      </p:pic>
    </p:spTree>
    <p:extLst>
      <p:ext uri="{BB962C8B-B14F-4D97-AF65-F5344CB8AC3E}">
        <p14:creationId xmlns:p14="http://schemas.microsoft.com/office/powerpoint/2010/main" val="68798973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502" y="1342322"/>
            <a:ext cx="3267552" cy="2867072"/>
          </a:xfrm>
          <a:prstGeom prst="rect">
            <a:avLst/>
          </a:prstGeom>
        </p:spPr>
      </p:pic>
      <p:pic>
        <p:nvPicPr>
          <p:cNvPr id="4" name="lem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8571" y="4209394"/>
            <a:ext cx="221117" cy="221117"/>
          </a:xfrm>
          <a:prstGeom prst="rect">
            <a:avLst/>
          </a:prstGeom>
        </p:spPr>
      </p:pic>
    </p:spTree>
    <p:extLst>
      <p:ext uri="{BB962C8B-B14F-4D97-AF65-F5344CB8AC3E}">
        <p14:creationId xmlns:p14="http://schemas.microsoft.com/office/powerpoint/2010/main" val="371951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432" y="3471307"/>
            <a:ext cx="3559630" cy="2605207"/>
          </a:xfrm>
          <a:prstGeom prst="rect">
            <a:avLst/>
          </a:prstGeom>
        </p:spPr>
      </p:pic>
      <p:pic>
        <p:nvPicPr>
          <p:cNvPr id="5" name="la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23661" y="6052452"/>
            <a:ext cx="242888" cy="242888"/>
          </a:xfrm>
          <a:prstGeom prst="rect">
            <a:avLst/>
          </a:prstGeom>
        </p:spPr>
      </p:pic>
    </p:spTree>
    <p:extLst>
      <p:ext uri="{BB962C8B-B14F-4D97-AF65-F5344CB8AC3E}">
        <p14:creationId xmlns:p14="http://schemas.microsoft.com/office/powerpoint/2010/main" val="327453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6834" y="3185188"/>
            <a:ext cx="2678974" cy="2357926"/>
          </a:xfrm>
          <a:prstGeom prst="rect">
            <a:avLst/>
          </a:prstGeom>
        </p:spPr>
      </p:pic>
      <p:pic>
        <p:nvPicPr>
          <p:cNvPr id="5" name="lea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36777" y="5050974"/>
            <a:ext cx="250369" cy="250369"/>
          </a:xfrm>
          <a:prstGeom prst="rect">
            <a:avLst/>
          </a:prstGeom>
        </p:spPr>
      </p:pic>
    </p:spTree>
    <p:extLst>
      <p:ext uri="{BB962C8B-B14F-4D97-AF65-F5344CB8AC3E}">
        <p14:creationId xmlns:p14="http://schemas.microsoft.com/office/powerpoint/2010/main" val="3725113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634" y="2279405"/>
            <a:ext cx="2871620" cy="2923967"/>
          </a:xfrm>
          <a:prstGeom prst="rect">
            <a:avLst/>
          </a:prstGeom>
        </p:spPr>
      </p:pic>
    </p:spTree>
    <p:extLst>
      <p:ext uri="{BB962C8B-B14F-4D97-AF65-F5344CB8AC3E}">
        <p14:creationId xmlns:p14="http://schemas.microsoft.com/office/powerpoint/2010/main" val="22518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3828" y="2437164"/>
            <a:ext cx="3559630" cy="2605207"/>
          </a:xfrm>
          <a:prstGeom prst="rect">
            <a:avLst/>
          </a:prstGeom>
        </p:spPr>
      </p:pic>
    </p:spTree>
    <p:extLst>
      <p:ext uri="{BB962C8B-B14F-4D97-AF65-F5344CB8AC3E}">
        <p14:creationId xmlns:p14="http://schemas.microsoft.com/office/powerpoint/2010/main" val="3018129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839" y="2314329"/>
            <a:ext cx="3062948" cy="2695885"/>
          </a:xfrm>
          <a:prstGeom prst="rect">
            <a:avLst/>
          </a:prstGeom>
        </p:spPr>
      </p:pic>
    </p:spTree>
    <p:extLst>
      <p:ext uri="{BB962C8B-B14F-4D97-AF65-F5344CB8AC3E}">
        <p14:creationId xmlns:p14="http://schemas.microsoft.com/office/powerpoint/2010/main" val="4235333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867" y="2136980"/>
            <a:ext cx="3267552" cy="2867072"/>
          </a:xfrm>
          <a:prstGeom prst="rect">
            <a:avLst/>
          </a:prstGeom>
        </p:spPr>
      </p:pic>
    </p:spTree>
    <p:extLst>
      <p:ext uri="{BB962C8B-B14F-4D97-AF65-F5344CB8AC3E}">
        <p14:creationId xmlns:p14="http://schemas.microsoft.com/office/powerpoint/2010/main" val="472697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kern="1200" dirty="0">
                <a:solidFill>
                  <a:srgbClr val="FFFFFF"/>
                </a:solidFill>
                <a:latin typeface="+mj-lt"/>
                <a:ea typeface="+mj-ea"/>
                <a:cs typeface="+mj-cs"/>
              </a:rPr>
              <a:t>Warm-up</a:t>
            </a:r>
          </a:p>
        </p:txBody>
      </p:sp>
    </p:spTree>
    <p:extLst>
      <p:ext uri="{BB962C8B-B14F-4D97-AF65-F5344CB8AC3E}">
        <p14:creationId xmlns:p14="http://schemas.microsoft.com/office/powerpoint/2010/main" val="879967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99" y="5105400"/>
            <a:ext cx="2019301"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a:off x="7534835" y="1055594"/>
            <a:ext cx="3818965" cy="2019300"/>
          </a:xfrm>
          <a:prstGeom prst="wedgeEllipseCallout">
            <a:avLst>
              <a:gd name="adj1" fmla="val -80913"/>
              <a:gd name="adj2" fmla="val 826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smtClean="0">
                <a:latin typeface="Times New Roman" panose="02020603050405020304" pitchFamily="18" charset="0"/>
                <a:cs typeface="Times New Roman" panose="02020603050405020304" pitchFamily="18" charset="0"/>
              </a:rPr>
              <a:t>Hi, I’m Lucy.</a:t>
            </a:r>
            <a:endParaRPr lang="en-US" sz="4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612" y="1528082"/>
            <a:ext cx="3657600" cy="3724275"/>
          </a:xfrm>
          <a:prstGeom prst="rect">
            <a:avLst/>
          </a:prstGeom>
        </p:spPr>
      </p:pic>
    </p:spTree>
    <p:extLst>
      <p:ext uri="{BB962C8B-B14F-4D97-AF65-F5344CB8AC3E}">
        <p14:creationId xmlns:p14="http://schemas.microsoft.com/office/powerpoint/2010/main" val="3240567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3" name="Rectangle 192">
            <a:extLst>
              <a:ext uri="{FF2B5EF4-FFF2-40B4-BE49-F238E27FC236}">
                <a16:creationId xmlns:a16="http://schemas.microsoft.com/office/drawing/2014/main" xmlns="" id="{5707F116-8EC0-4822-9067-186AC8C96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xmlns="" id="{49F1A7E4-819D-4D21-8E8B-32671A9F9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Isosceles Triangle 194">
            <a:extLst>
              <a:ext uri="{FF2B5EF4-FFF2-40B4-BE49-F238E27FC236}">
                <a16:creationId xmlns:a16="http://schemas.microsoft.com/office/drawing/2014/main" xmlns="" id="{CB64814D-A361-44E1-8D97-B83E41C8B2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xmlns="" id="{852A6879-032A-4946-9CCA-44D38BEDF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Rectangle 196">
            <a:extLst>
              <a:ext uri="{FF2B5EF4-FFF2-40B4-BE49-F238E27FC236}">
                <a16:creationId xmlns:a16="http://schemas.microsoft.com/office/drawing/2014/main" xmlns="" id="{56AB08D7-F0FB-4965-B730-8B874214C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Rectangle 197">
            <a:extLst>
              <a:ext uri="{FF2B5EF4-FFF2-40B4-BE49-F238E27FC236}">
                <a16:creationId xmlns:a16="http://schemas.microsoft.com/office/drawing/2014/main" xmlns="" id="{148D9297-49FA-43ED-AC6B-E2F153B3A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xmlns="" id="{77C2D141-F73C-4BF3-B3DF-D3BA74B8BE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xmlns="" id="{DB456AC5-2DFE-4E00-B0CE-30AAA2A3D6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Isosceles Triangle 200">
            <a:extLst>
              <a:ext uri="{FF2B5EF4-FFF2-40B4-BE49-F238E27FC236}">
                <a16:creationId xmlns:a16="http://schemas.microsoft.com/office/drawing/2014/main" xmlns="" id="{D3EB41F8-8868-4FC3-8553-94FEE5A8B8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xmlns="" id="{39671820-9967-4806-B0A7-4944C2A4A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drawing of a face&#10;&#10;Description automatically generated">
            <a:extLst>
              <a:ext uri="{FF2B5EF4-FFF2-40B4-BE49-F238E27FC236}">
                <a16:creationId xmlns:a16="http://schemas.microsoft.com/office/drawing/2014/main" xmlns="" id="{EBE9E41C-344C-43B9-A691-2B28CD814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0782" y="2659960"/>
            <a:ext cx="4591108" cy="180861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125" y="213923"/>
            <a:ext cx="2072366" cy="206852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2504" y="4432321"/>
            <a:ext cx="1934478" cy="1930896"/>
          </a:xfrm>
          <a:prstGeom prst="rect">
            <a:avLst/>
          </a:prstGeom>
        </p:spPr>
      </p:pic>
    </p:spTree>
    <p:extLst>
      <p:ext uri="{BB962C8B-B14F-4D97-AF65-F5344CB8AC3E}">
        <p14:creationId xmlns:p14="http://schemas.microsoft.com/office/powerpoint/2010/main" val="423489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7F1BC-5CFF-564D-B719-BBA9C6DF95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8BABA20-9A64-A240-9A9E-01C538AAB7D6}"/>
              </a:ext>
            </a:extLst>
          </p:cNvPr>
          <p:cNvSpPr>
            <a:spLocks noGrp="1"/>
          </p:cNvSpPr>
          <p:nvPr>
            <p:ph idx="1"/>
          </p:nvPr>
        </p:nvSpPr>
        <p:spPr/>
        <p:txBody>
          <a:bodyPr>
            <a:normAutofit/>
          </a:bodyPr>
          <a:lstStyle/>
          <a:p>
            <a:pPr marL="0" indent="0" algn="ctr">
              <a:buNone/>
            </a:pPr>
            <a:r>
              <a:rPr lang="en-US" sz="16600" dirty="0" smtClean="0">
                <a:solidFill>
                  <a:srgbClr val="FF0000"/>
                </a:solidFill>
              </a:rPr>
              <a:t>L</a:t>
            </a:r>
            <a:endParaRPr lang="en-US" sz="16600" dirty="0">
              <a:solidFill>
                <a:srgbClr val="FF0000"/>
              </a:solidFill>
            </a:endParaRPr>
          </a:p>
        </p:txBody>
      </p:sp>
      <p:pic>
        <p:nvPicPr>
          <p:cNvPr id="4" name="L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52456" y="3701142"/>
            <a:ext cx="286432" cy="286432"/>
          </a:xfrm>
          <a:prstGeom prst="rect">
            <a:avLst/>
          </a:prstGeom>
        </p:spPr>
      </p:pic>
    </p:spTree>
    <p:extLst>
      <p:ext uri="{BB962C8B-B14F-4D97-AF65-F5344CB8AC3E}">
        <p14:creationId xmlns:p14="http://schemas.microsoft.com/office/powerpoint/2010/main" val="4552538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8320" y="3881874"/>
            <a:ext cx="2678974" cy="2357926"/>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89988" y="242864"/>
            <a:ext cx="3267552" cy="2867072"/>
          </a:xfrm>
          <a:prstGeom prst="rect">
            <a:avLst/>
          </a:prstGeom>
        </p:spPr>
      </p:pic>
      <p:sp>
        <p:nvSpPr>
          <p:cNvPr id="7" name="Oval Callout 6"/>
          <p:cNvSpPr/>
          <p:nvPr/>
        </p:nvSpPr>
        <p:spPr>
          <a:xfrm>
            <a:off x="106680" y="413656"/>
            <a:ext cx="1733006" cy="1262743"/>
          </a:xfrm>
          <a:prstGeom prst="wedgeEllipseCallout">
            <a:avLst>
              <a:gd name="adj1" fmla="val 100834"/>
              <a:gd name="adj2" fmla="val 9483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Lucy</a:t>
            </a:r>
          </a:p>
        </p:txBody>
      </p:sp>
      <p:sp>
        <p:nvSpPr>
          <p:cNvPr id="8" name="Oval Callout 7"/>
          <p:cNvSpPr/>
          <p:nvPr/>
        </p:nvSpPr>
        <p:spPr>
          <a:xfrm>
            <a:off x="5100735" y="3825240"/>
            <a:ext cx="1691640" cy="1287780"/>
          </a:xfrm>
          <a:prstGeom prst="wedgeEllipseCallout">
            <a:avLst>
              <a:gd name="adj1" fmla="val 93627"/>
              <a:gd name="adj2" fmla="val 6406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Lake</a:t>
            </a:r>
          </a:p>
        </p:txBody>
      </p:sp>
      <p:sp>
        <p:nvSpPr>
          <p:cNvPr id="9" name="Oval Callout 8"/>
          <p:cNvSpPr/>
          <p:nvPr/>
        </p:nvSpPr>
        <p:spPr>
          <a:xfrm>
            <a:off x="350520" y="3744740"/>
            <a:ext cx="1691640" cy="1287780"/>
          </a:xfrm>
          <a:prstGeom prst="wedgeEllipseCallout">
            <a:avLst>
              <a:gd name="adj1" fmla="val 41375"/>
              <a:gd name="adj2" fmla="val 9010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Leaf</a:t>
            </a:r>
          </a:p>
        </p:txBody>
      </p:sp>
      <p:sp>
        <p:nvSpPr>
          <p:cNvPr id="10" name="Oval Callout 9"/>
          <p:cNvSpPr/>
          <p:nvPr/>
        </p:nvSpPr>
        <p:spPr>
          <a:xfrm>
            <a:off x="5117472" y="242864"/>
            <a:ext cx="2480757" cy="1319236"/>
          </a:xfrm>
          <a:prstGeom prst="wedgeEllipseCallout">
            <a:avLst>
              <a:gd name="adj1" fmla="val 84727"/>
              <a:gd name="adj2" fmla="val 4750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VnAvant" panose="020B7200000000000000" pitchFamily="34" charset="0"/>
                <a:cs typeface="Times New Roman" panose="02020603050405020304" pitchFamily="18" charset="0"/>
              </a:rPr>
              <a:t>Lemons</a:t>
            </a:r>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40009" y="588446"/>
            <a:ext cx="2209800" cy="2250083"/>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0627" y="3471307"/>
            <a:ext cx="3559630" cy="2605207"/>
          </a:xfrm>
          <a:prstGeom prst="rect">
            <a:avLst/>
          </a:prstGeom>
        </p:spPr>
      </p:pic>
      <p:pic>
        <p:nvPicPr>
          <p:cNvPr id="14" name="Luc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582137" y="2805872"/>
            <a:ext cx="238750" cy="238750"/>
          </a:xfrm>
          <a:prstGeom prst="rect">
            <a:avLst/>
          </a:prstGeom>
        </p:spPr>
      </p:pic>
      <p:pic>
        <p:nvPicPr>
          <p:cNvPr id="15" name="lemon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0091057" y="3109936"/>
            <a:ext cx="221117" cy="221117"/>
          </a:xfrm>
          <a:prstGeom prst="rect">
            <a:avLst/>
          </a:prstGeom>
        </p:spPr>
      </p:pic>
      <p:pic>
        <p:nvPicPr>
          <p:cNvPr id="16" name="leaf">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2928263" y="5747660"/>
            <a:ext cx="250369" cy="250369"/>
          </a:xfrm>
          <a:prstGeom prst="rect">
            <a:avLst/>
          </a:prstGeom>
        </p:spPr>
      </p:pic>
      <p:pic>
        <p:nvPicPr>
          <p:cNvPr id="17" name="lak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9633856" y="6052452"/>
            <a:ext cx="242888" cy="242888"/>
          </a:xfrm>
          <a:prstGeom prst="rect">
            <a:avLst/>
          </a:prstGeom>
        </p:spPr>
      </p:pic>
    </p:spTree>
    <p:extLst>
      <p:ext uri="{BB962C8B-B14F-4D97-AF65-F5344CB8AC3E}">
        <p14:creationId xmlns:p14="http://schemas.microsoft.com/office/powerpoint/2010/main" val="1493216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854" fill="hold"/>
                                        <p:tgtEl>
                                          <p:spTgt spid="14"/>
                                        </p:tgtEl>
                                      </p:cBhvr>
                                    </p:cmd>
                                  </p:childTnLst>
                                </p:cTn>
                              </p:par>
                            </p:childTnLst>
                          </p:cTn>
                        </p:par>
                      </p:childTnLst>
                    </p:cTn>
                  </p:par>
                </p:childTnLst>
              </p:cTn>
              <p:nextCondLst>
                <p:cond evt="onClick" delay="0">
                  <p:tgtEl>
                    <p:spTgt spid="14"/>
                  </p:tgtEl>
                </p:cond>
              </p:nextCondLst>
            </p:seq>
            <p:audio>
              <p:cMediaNode vol="80000">
                <p:cTn id="42" fill="hold" display="0">
                  <p:stCondLst>
                    <p:cond delay="indefinite"/>
                  </p:stCondLst>
                  <p:endCondLst>
                    <p:cond evt="onStopAudio" delay="0">
                      <p:tgtEl>
                        <p:sldTgt/>
                      </p:tgtEl>
                    </p:cond>
                  </p:endCondLst>
                </p:cTn>
                <p:tgtEl>
                  <p:spTgt spid="14"/>
                </p:tgtEl>
              </p:cMediaNode>
            </p:audio>
            <p:seq concurrent="1" nextAc="seek">
              <p:cTn id="43" restart="whenNotActive" fill="hold" evtFilter="cancelBubble" nodeType="interactiveSeq">
                <p:stCondLst>
                  <p:cond evt="onClick" delay="0">
                    <p:tgtEl>
                      <p:spTgt spid="15"/>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750" fill="hold"/>
                                        <p:tgtEl>
                                          <p:spTgt spid="15"/>
                                        </p:tgtEl>
                                      </p:cBhvr>
                                    </p:cmd>
                                  </p:childTnLst>
                                </p:cTn>
                              </p:par>
                            </p:childTnLst>
                          </p:cTn>
                        </p:par>
                      </p:childTnLst>
                    </p:cTn>
                  </p:par>
                </p:childTnLst>
              </p:cTn>
              <p:nextCondLst>
                <p:cond evt="onClick" delay="0">
                  <p:tgtEl>
                    <p:spTgt spid="15"/>
                  </p:tgtEl>
                </p:cond>
              </p:nextCondLst>
            </p:seq>
            <p:audio>
              <p:cMediaNode vol="80000">
                <p:cTn id="48" fill="hold" display="0">
                  <p:stCondLst>
                    <p:cond delay="indefinite"/>
                  </p:stCondLst>
                  <p:endCondLst>
                    <p:cond evt="onStopAudio" delay="0">
                      <p:tgtEl>
                        <p:sldTgt/>
                      </p:tgtEl>
                    </p:cond>
                  </p:endCondLst>
                </p:cTn>
                <p:tgtEl>
                  <p:spTgt spid="15"/>
                </p:tgtEl>
              </p:cMediaNode>
            </p:audio>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436" fill="hold"/>
                                        <p:tgtEl>
                                          <p:spTgt spid="16"/>
                                        </p:tgtEl>
                                      </p:cBhvr>
                                    </p:cmd>
                                  </p:childTnLst>
                                </p:cTn>
                              </p:par>
                            </p:childTnLst>
                          </p:cTn>
                        </p:par>
                      </p:childTnLst>
                    </p:cTn>
                  </p:par>
                </p:childTnLst>
              </p:cTn>
              <p:nextCondLst>
                <p:cond evt="onClick" delay="0">
                  <p:tgtEl>
                    <p:spTgt spid="16"/>
                  </p:tgtEl>
                </p:cond>
              </p:nextCondLst>
            </p:seq>
            <p:audio>
              <p:cMediaNode vol="80000">
                <p:cTn id="54" fill="hold" display="0">
                  <p:stCondLst>
                    <p:cond delay="indefinite"/>
                  </p:stCondLst>
                  <p:endCondLst>
                    <p:cond evt="onStopAudio" delay="0">
                      <p:tgtEl>
                        <p:sldTgt/>
                      </p:tgtEl>
                    </p:cond>
                  </p:endCondLst>
                </p:cTn>
                <p:tgtEl>
                  <p:spTgt spid="16"/>
                </p:tgtEl>
              </p:cMediaNode>
            </p:audio>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1541" fill="hold"/>
                                        <p:tgtEl>
                                          <p:spTgt spid="17"/>
                                        </p:tgtEl>
                                      </p:cBhvr>
                                    </p:cmd>
                                  </p:childTnLst>
                                </p:cTn>
                              </p:par>
                            </p:childTnLst>
                          </p:cTn>
                        </p:par>
                      </p:childTnLst>
                    </p:cTn>
                  </p:par>
                </p:childTnLst>
              </p:cTn>
              <p:nextCondLst>
                <p:cond evt="onClick" delay="0">
                  <p:tgtEl>
                    <p:spTgt spid="17"/>
                  </p:tgtEl>
                </p:cond>
              </p:nextCondLst>
            </p:seq>
            <p:audio>
              <p:cMediaNode vol="80000">
                <p:cTn id="60" fill="hold" display="0">
                  <p:stCondLst>
                    <p:cond delay="indefinite"/>
                  </p:stCondLst>
                  <p:endCondLst>
                    <p:cond evt="onStopAudio" delay="0">
                      <p:tgtEl>
                        <p:sldTgt/>
                      </p:tgtEl>
                    </p:cond>
                  </p:endCondLst>
                </p:cTn>
                <p:tgtEl>
                  <p:spTgt spid="17"/>
                </p:tgtEl>
              </p:cMediaNode>
            </p:audio>
          </p:childTnLst>
        </p:cTn>
      </p:par>
    </p:tnLst>
    <p:bldLst>
      <p:bldP spid="7" grpId="0" animBg="1"/>
      <p:bldP spid="8" grpId="0" animBg="1"/>
      <p:bldP spid="8" grpId="1" animBg="1"/>
      <p:bldP spid="9" grpId="0" animBg="1"/>
      <p:bldP spid="9"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320" y="3881874"/>
            <a:ext cx="2678974" cy="23579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627" y="323494"/>
            <a:ext cx="3267552" cy="286707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752" y="631989"/>
            <a:ext cx="2209800" cy="225008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0627" y="3634593"/>
            <a:ext cx="3559630" cy="2605207"/>
          </a:xfrm>
          <a:prstGeom prst="rect">
            <a:avLst/>
          </a:prstGeom>
        </p:spPr>
      </p:pic>
    </p:spTree>
    <p:extLst>
      <p:ext uri="{BB962C8B-B14F-4D97-AF65-F5344CB8AC3E}">
        <p14:creationId xmlns:p14="http://schemas.microsoft.com/office/powerpoint/2010/main" val="390547488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xmlns="" id="{5707F116-8EC0-4822-9067-186AC8C96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xmlns="" id="{49F1A7E4-819D-4D21-8E8B-32671A9F9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6274246"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Isosceles Triangle 142">
            <a:extLst>
              <a:ext uri="{FF2B5EF4-FFF2-40B4-BE49-F238E27FC236}">
                <a16:creationId xmlns:a16="http://schemas.microsoft.com/office/drawing/2014/main" xmlns="" id="{87C2FC73-590A-4674-99D6-20F721EC0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0771095" y="-1"/>
            <a:ext cx="1420906" cy="1420906"/>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xmlns="" id="{EC670BA9-9210-4C80-B65D-9B495E00C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1288401" y="49497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xmlns="" id="{56AB08D7-F0FB-4965-B730-8B874214C2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31604" y="2087467"/>
            <a:ext cx="825632" cy="82563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xmlns="" id="{148D9297-49FA-43ED-AC6B-E2F153B3A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89018" y="1986315"/>
            <a:ext cx="337222" cy="33722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picture containing drawing&#10;&#10;Description automatically generated">
            <a:extLst>
              <a:ext uri="{FF2B5EF4-FFF2-40B4-BE49-F238E27FC236}">
                <a16:creationId xmlns:a16="http://schemas.microsoft.com/office/drawing/2014/main" xmlns="" id="{BE9AB285-33DB-4406-9CD9-32D2DAAD4B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1404" y="2942576"/>
            <a:ext cx="4147112" cy="1952374"/>
          </a:xfrm>
          <a:prstGeom prst="rect">
            <a:avLst/>
          </a:prstGeom>
        </p:spPr>
      </p:pic>
      <p:sp>
        <p:nvSpPr>
          <p:cNvPr id="11" name="Title 10">
            <a:extLst>
              <a:ext uri="{FF2B5EF4-FFF2-40B4-BE49-F238E27FC236}">
                <a16:creationId xmlns:a16="http://schemas.microsoft.com/office/drawing/2014/main" xmlns="" id="{2AC30B93-6D19-4AE1-87F6-4E5BACBB6E40}"/>
              </a:ext>
            </a:extLst>
          </p:cNvPr>
          <p:cNvSpPr>
            <a:spLocks noGrp="1"/>
          </p:cNvSpPr>
          <p:nvPr>
            <p:ph type="title"/>
          </p:nvPr>
        </p:nvSpPr>
        <p:spPr/>
        <p:txBody>
          <a:bodyPr/>
          <a:lstStyle/>
          <a:p>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446" y="3428999"/>
            <a:ext cx="1935309" cy="193172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8451" y="4894950"/>
            <a:ext cx="1717646" cy="1717646"/>
          </a:xfrm>
          <a:prstGeom prst="rect">
            <a:avLst/>
          </a:prstGeom>
        </p:spPr>
      </p:pic>
    </p:spTree>
    <p:extLst>
      <p:ext uri="{BB962C8B-B14F-4D97-AF65-F5344CB8AC3E}">
        <p14:creationId xmlns:p14="http://schemas.microsoft.com/office/powerpoint/2010/main" val="2350120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171" y="5400"/>
            <a:ext cx="6607629" cy="6823712"/>
          </a:xfrm>
          <a:prstGeom prst="rect">
            <a:avLst/>
          </a:prstGeom>
        </p:spPr>
      </p:pic>
    </p:spTree>
    <p:extLst>
      <p:ext uri="{BB962C8B-B14F-4D97-AF65-F5344CB8AC3E}">
        <p14:creationId xmlns:p14="http://schemas.microsoft.com/office/powerpoint/2010/main" val="2538165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585</Words>
  <Application>Microsoft Office PowerPoint</Application>
  <PresentationFormat>Custom</PresentationFormat>
  <Paragraphs>114</Paragraphs>
  <Slides>17</Slides>
  <Notes>13</Notes>
  <HiddenSlides>0</HiddenSlides>
  <MMClips>9</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Unit 12  At the lake  Lesson 1</vt:lpstr>
      <vt:lpstr>Warm-up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Goodbye</vt:lpstr>
      <vt:lpstr>Goodbye</vt:lpstr>
      <vt:lpstr>Goodbye</vt:lpstr>
      <vt:lpstr>Goodbye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Quynh Tran</dc:creator>
  <cp:lastModifiedBy>Windows User</cp:lastModifiedBy>
  <cp:revision>159</cp:revision>
  <dcterms:created xsi:type="dcterms:W3CDTF">2020-02-18T03:54:09Z</dcterms:created>
  <dcterms:modified xsi:type="dcterms:W3CDTF">2022-03-14T02:10:06Z</dcterms:modified>
</cp:coreProperties>
</file>