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86" r:id="rId2"/>
  </p:sldMasterIdLst>
  <p:notesMasterIdLst>
    <p:notesMasterId r:id="rId13"/>
  </p:notesMasterIdLst>
  <p:sldIdLst>
    <p:sldId id="291" r:id="rId3"/>
    <p:sldId id="288" r:id="rId4"/>
    <p:sldId id="289" r:id="rId5"/>
    <p:sldId id="290" r:id="rId6"/>
    <p:sldId id="283" r:id="rId7"/>
    <p:sldId id="284" r:id="rId8"/>
    <p:sldId id="285" r:id="rId9"/>
    <p:sldId id="286" r:id="rId10"/>
    <p:sldId id="287"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p:scale>
          <a:sx n="88" d="100"/>
          <a:sy n="88" d="100"/>
        </p:scale>
        <p:origin x="-403"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D22BC-71A0-4B78-85BD-1273D55E84FA}"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66F50-F3BB-46A1-B648-29F234CE9F89}" type="slidenum">
              <a:rPr lang="en-US" smtClean="0"/>
              <a:t>‹#›</a:t>
            </a:fld>
            <a:endParaRPr lang="en-US"/>
          </a:p>
        </p:txBody>
      </p:sp>
    </p:spTree>
    <p:extLst>
      <p:ext uri="{BB962C8B-B14F-4D97-AF65-F5344CB8AC3E}">
        <p14:creationId xmlns:p14="http://schemas.microsoft.com/office/powerpoint/2010/main" val="366785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66F50-F3BB-46A1-B648-29F234CE9F89}" type="slidenum">
              <a:rPr lang="en-US" smtClean="0"/>
              <a:t>5</a:t>
            </a:fld>
            <a:endParaRPr lang="en-US"/>
          </a:p>
        </p:txBody>
      </p:sp>
    </p:spTree>
    <p:extLst>
      <p:ext uri="{BB962C8B-B14F-4D97-AF65-F5344CB8AC3E}">
        <p14:creationId xmlns:p14="http://schemas.microsoft.com/office/powerpoint/2010/main" val="421532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814241-98AD-438B-B05C-328ECD8A087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14241-98AD-438B-B05C-328ECD8A087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14241-98AD-438B-B05C-328ECD8A0870}"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14241-98AD-438B-B05C-328ECD8A0870}"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14241-98AD-438B-B05C-328ECD8A0870}"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14241-98AD-438B-B05C-328ECD8A0870}"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14241-98AD-438B-B05C-328ECD8A0870}"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786B0-13C4-4A31-AE1E-DF7FFAD47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jkOtw80eIY"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634835" y="2123658"/>
            <a:ext cx="9670482" cy="1072176"/>
          </a:xfrm>
          <a:prstGeom prst="rect">
            <a:avLst/>
          </a:prstGeom>
          <a:noFill/>
          <a:ln w="9525">
            <a:noFill/>
            <a:miter lim="800000"/>
            <a:headEnd/>
            <a:tailEnd/>
          </a:ln>
          <a:effectLst/>
        </p:spPr>
        <p:txBody>
          <a:bodyPr anchor="ctr"/>
          <a:lstStyle/>
          <a:p>
            <a:pPr>
              <a:spcBef>
                <a:spcPts val="600"/>
              </a:spcBef>
            </a:pPr>
            <a:endParaRPr lang="en-US" sz="2800" dirty="0" smtClean="0">
              <a:solidFill>
                <a:srgbClr val="002060"/>
              </a:solidFill>
              <a:latin typeface="Times New Roman" panose="02020603050405020304" pitchFamily="18" charset="0"/>
              <a:cs typeface="Times New Roman" panose="02020603050405020304" pitchFamily="18" charset="0"/>
            </a:endParaRPr>
          </a:p>
          <a:p>
            <a:pPr>
              <a:spcBef>
                <a:spcPts val="600"/>
              </a:spcBef>
            </a:pPr>
            <a:endParaRPr lang="en-US" sz="2800" dirty="0">
              <a:solidFill>
                <a:srgbClr val="002060"/>
              </a:solidFill>
              <a:latin typeface="Times New Roman" panose="02020603050405020304" pitchFamily="18" charset="0"/>
              <a:cs typeface="Times New Roman" panose="02020603050405020304" pitchFamily="18" charset="0"/>
            </a:endParaRPr>
          </a:p>
          <a:p>
            <a:pPr>
              <a:spcBef>
                <a:spcPts val="600"/>
              </a:spcBef>
            </a:pPr>
            <a:endParaRPr lang="en-US" sz="2800" dirty="0" smtClean="0">
              <a:solidFill>
                <a:srgbClr val="002060"/>
              </a:solidFill>
              <a:latin typeface="Times New Roman" panose="02020603050405020304" pitchFamily="18" charset="0"/>
              <a:cs typeface="Times New Roman" panose="02020603050405020304" pitchFamily="18" charset="0"/>
            </a:endParaRPr>
          </a:p>
          <a:p>
            <a:pPr>
              <a:spcBef>
                <a:spcPts val="600"/>
              </a:spcBef>
            </a:pPr>
            <a:endParaRPr lang="en-US" sz="2800" dirty="0">
              <a:solidFill>
                <a:srgbClr val="002060"/>
              </a:solidFill>
              <a:latin typeface="Times New Roman" panose="02020603050405020304" pitchFamily="18" charset="0"/>
              <a:cs typeface="Times New Roman" panose="02020603050405020304" pitchFamily="18" charset="0"/>
            </a:endParaRPr>
          </a:p>
          <a:p>
            <a:pPr>
              <a:spcBef>
                <a:spcPts val="600"/>
              </a:spcBef>
            </a:pPr>
            <a:r>
              <a:rPr lang="en-US" sz="2800" dirty="0" smtClean="0">
                <a:solidFill>
                  <a:srgbClr val="002060"/>
                </a:solidFill>
                <a:latin typeface="Times New Roman" panose="02020603050405020304" pitchFamily="18" charset="0"/>
                <a:cs typeface="Times New Roman" panose="02020603050405020304" pitchFamily="18" charset="0"/>
              </a:rPr>
              <a:t>-Cho HS vận động theo nhịp vũ điệu rửa tay .</a:t>
            </a:r>
          </a:p>
          <a:p>
            <a:pPr>
              <a:spcBef>
                <a:spcPts val="600"/>
              </a:spcBef>
            </a:pPr>
            <a:r>
              <a:rPr lang="vi-VN" sz="2800" dirty="0">
                <a:solidFill>
                  <a:schemeClr val="accent1"/>
                </a:solidFill>
                <a:latin typeface="Times New Roman" panose="02020603050405020304" pitchFamily="18" charset="0"/>
                <a:cs typeface="Times New Roman" panose="02020603050405020304" pitchFamily="18" charset="0"/>
                <a:hlinkClick r:id="rId2"/>
              </a:rPr>
              <a:t>https://</a:t>
            </a:r>
            <a:r>
              <a:rPr lang="vi-VN" sz="2800" dirty="0" smtClean="0">
                <a:solidFill>
                  <a:schemeClr val="accent1"/>
                </a:solidFill>
                <a:latin typeface="Times New Roman" panose="02020603050405020304" pitchFamily="18" charset="0"/>
                <a:cs typeface="Times New Roman" panose="02020603050405020304" pitchFamily="18" charset="0"/>
                <a:hlinkClick r:id="rId2"/>
              </a:rPr>
              <a:t>www.youtube.com/watch?v=ijkOtw80eIY</a:t>
            </a:r>
            <a:endParaRPr lang="en-US" sz="2800" dirty="0" smtClean="0">
              <a:solidFill>
                <a:schemeClr val="accent1"/>
              </a:solidFill>
              <a:latin typeface="Times New Roman" panose="02020603050405020304" pitchFamily="18" charset="0"/>
              <a:cs typeface="Times New Roman" panose="02020603050405020304" pitchFamily="18" charset="0"/>
            </a:endParaRPr>
          </a:p>
          <a:p>
            <a:pPr>
              <a:spcBef>
                <a:spcPts val="600"/>
              </a:spcBef>
            </a:pPr>
            <a:endParaRPr lang="en-US" sz="2800" dirty="0" smtClean="0">
              <a:solidFill>
                <a:schemeClr val="accent1"/>
              </a:solidFill>
              <a:latin typeface="Times New Roman" panose="02020603050405020304" pitchFamily="18" charset="0"/>
              <a:cs typeface="Times New Roman" panose="02020603050405020304" pitchFamily="18" charset="0"/>
            </a:endParaRPr>
          </a:p>
          <a:p>
            <a:pPr>
              <a:spcBef>
                <a:spcPts val="600"/>
              </a:spcBef>
            </a:pPr>
            <a:r>
              <a:rPr lang="en-US" sz="2800" dirty="0" smtClean="0">
                <a:latin typeface="Times New Roman" panose="02020603050405020304" pitchFamily="18" charset="0"/>
                <a:cs typeface="Times New Roman" panose="02020603050405020304" pitchFamily="18" charset="0"/>
              </a:rPr>
              <a:t>-GV nêu câu hỏi:Bộ phận nào của cơ thể giúp em thực hiện hoạt động đó?</a:t>
            </a:r>
          </a:p>
          <a:p>
            <a:pPr>
              <a:spcBef>
                <a:spcPts val="600"/>
              </a:spcBef>
            </a:pP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HS chia sẻ trước lớp.</a:t>
            </a:r>
          </a:p>
          <a:p>
            <a:pPr>
              <a:spcBef>
                <a:spcPts val="600"/>
              </a:spcBef>
            </a:pPr>
            <a:endParaRPr lang="vi-VN" sz="2800" dirty="0">
              <a:solidFill>
                <a:schemeClr val="accent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8" name="Rectangle 7">
            <a:extLst>
              <a:ext uri="{FF2B5EF4-FFF2-40B4-BE49-F238E27FC236}">
                <a16:creationId xmlns:a16="http://schemas.microsoft.com/office/drawing/2014/main" xmlns="" id="{A9B0E66E-7819-4B71-AE7B-37D2FD92BFEF}"/>
              </a:ext>
            </a:extLst>
          </p:cNvPr>
          <p:cNvSpPr/>
          <p:nvPr/>
        </p:nvSpPr>
        <p:spPr>
          <a:xfrm>
            <a:off x="1052941" y="1148599"/>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dirty="0"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Khởi động</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2268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9B0E66E-7819-4B71-AE7B-37D2FD92BFEF}"/>
              </a:ext>
            </a:extLst>
          </p:cNvPr>
          <p:cNvSpPr/>
          <p:nvPr/>
        </p:nvSpPr>
        <p:spPr>
          <a:xfrm>
            <a:off x="1139205" y="1084621"/>
            <a:ext cx="5663377"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dẫn dắt, nhắc nhở</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4" name="Picture 3"/>
          <p:cNvPicPr>
            <a:picLocks noChangeAspect="1"/>
          </p:cNvPicPr>
          <p:nvPr/>
        </p:nvPicPr>
        <p:blipFill>
          <a:blip r:embed="rId2"/>
          <a:stretch>
            <a:fillRect/>
          </a:stretch>
        </p:blipFill>
        <p:spPr>
          <a:xfrm>
            <a:off x="1139205" y="1620974"/>
            <a:ext cx="10803413" cy="5237026"/>
          </a:xfrm>
          <a:prstGeom prst="rect">
            <a:avLst/>
          </a:prstGeom>
        </p:spPr>
      </p:pic>
    </p:spTree>
    <p:extLst>
      <p:ext uri="{BB962C8B-B14F-4D97-AF65-F5344CB8AC3E}">
        <p14:creationId xmlns:p14="http://schemas.microsoft.com/office/powerpoint/2010/main" val="1620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xmlns=""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1" name="Rectangle 2"/>
          <p:cNvSpPr txBox="1">
            <a:spLocks noChangeArrowheads="1"/>
          </p:cNvSpPr>
          <p:nvPr/>
        </p:nvSpPr>
        <p:spPr bwMode="auto">
          <a:xfrm>
            <a:off x="6650302" y="2743214"/>
            <a:ext cx="5541698" cy="2078173"/>
          </a:xfrm>
          <a:prstGeom prst="rect">
            <a:avLst/>
          </a:prstGeom>
          <a:noFill/>
          <a:ln w="9525">
            <a:noFill/>
            <a:miter lim="800000"/>
            <a:headEnd/>
            <a:tailEnd/>
          </a:ln>
          <a:effectLst/>
        </p:spPr>
        <p:txBody>
          <a:bodyPr anchor="ctr"/>
          <a:lstStyle/>
          <a:p>
            <a:pPr>
              <a:spcBef>
                <a:spcPts val="600"/>
              </a:spcBef>
              <a:spcAft>
                <a:spcPts val="600"/>
              </a:spcAft>
            </a:pPr>
            <a:r>
              <a:rPr lang="vi-VN" sz="2800">
                <a:latin typeface="Times New Roman" panose="02020603050405020304" pitchFamily="18" charset="0"/>
                <a:cs typeface="Times New Roman" panose="02020603050405020304" pitchFamily="18" charset="0"/>
              </a:rPr>
              <a:t>- Khi tay co hoặc duỗi các cơ ở cánh tay thay đổi như thế nào?</a:t>
            </a:r>
          </a:p>
          <a:p>
            <a:pPr marL="285750" indent="-285750">
              <a:spcBef>
                <a:spcPts val="600"/>
              </a:spcBef>
              <a:spcAft>
                <a:spcPts val="600"/>
              </a:spcAft>
              <a:buFont typeface="Wingdings" panose="05000000000000000000" pitchFamily="2" charset="2"/>
              <a:buChar char="Ø"/>
            </a:pPr>
            <a:r>
              <a:rPr lang="vi-VN" sz="2800" smtClean="0">
                <a:solidFill>
                  <a:srgbClr val="FF0000"/>
                </a:solidFill>
                <a:latin typeface="+mj-lt"/>
              </a:rPr>
              <a:t>Khi </a:t>
            </a:r>
            <a:r>
              <a:rPr lang="vi-VN" sz="2800">
                <a:solidFill>
                  <a:srgbClr val="FF0000"/>
                </a:solidFill>
                <a:latin typeface="+mj-lt"/>
              </a:rPr>
              <a:t>tay co hoặc duỗi, các cơ ở cánh tay thay đổi to lên hơn</a:t>
            </a:r>
            <a:r>
              <a:rPr lang="vi-VN" sz="2800" smtClean="0">
                <a:solidFill>
                  <a:srgbClr val="FF0000"/>
                </a:solidFill>
                <a:latin typeface="+mj-lt"/>
              </a:rPr>
              <a:t>.</a:t>
            </a:r>
            <a:endParaRPr lang="en-US" sz="2800" smtClean="0">
              <a:solidFill>
                <a:srgbClr val="FF0000"/>
              </a:solidFill>
              <a:latin typeface="+mj-lt"/>
            </a:endParaRPr>
          </a:p>
        </p:txBody>
      </p:sp>
    </p:spTree>
    <p:extLst>
      <p:ext uri="{BB962C8B-B14F-4D97-AF65-F5344CB8AC3E}">
        <p14:creationId xmlns:p14="http://schemas.microsoft.com/office/powerpoint/2010/main" val="16722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circle(in)">
                                      <p:cBhvr>
                                        <p:cTn id="24" dur="20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circle(in)">
                                      <p:cBhvr>
                                        <p:cTn id="29"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xmlns=""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2"/>
          <p:cNvSpPr txBox="1">
            <a:spLocks noChangeArrowheads="1"/>
          </p:cNvSpPr>
          <p:nvPr/>
        </p:nvSpPr>
        <p:spPr bwMode="auto">
          <a:xfrm>
            <a:off x="6497782" y="2798624"/>
            <a:ext cx="5694218" cy="3657596"/>
          </a:xfrm>
          <a:prstGeom prst="rect">
            <a:avLst/>
          </a:prstGeom>
          <a:noFill/>
          <a:ln w="9525">
            <a:noFill/>
            <a:miter lim="800000"/>
            <a:headEnd/>
            <a:tailEnd/>
          </a:ln>
          <a:effectLst/>
        </p:spPr>
        <p:txBody>
          <a:bodyPr anchor="ctr"/>
          <a:lstStyle/>
          <a:p>
            <a:r>
              <a:rPr lang="vi-VN" sz="2800">
                <a:latin typeface="Times New Roman" panose="02020603050405020304" pitchFamily="18" charset="0"/>
                <a:cs typeface="Times New Roman" panose="02020603050405020304" pitchFamily="18" charset="0"/>
              </a:rPr>
              <a:t>- Cử động của tay sẽ bị ảnh hưởng như thế nào nếu xương cánh tay bị gãy?</a:t>
            </a:r>
          </a:p>
          <a:p>
            <a:pPr marL="285750" indent="-285750">
              <a:spcBef>
                <a:spcPts val="600"/>
              </a:spcBef>
              <a:spcAft>
                <a:spcPts val="600"/>
              </a:spcAft>
              <a:buFont typeface="Wingdings" panose="05000000000000000000" pitchFamily="2" charset="2"/>
              <a:buChar char="Ø"/>
            </a:pPr>
            <a:r>
              <a:rPr lang="vi-VN" sz="2800">
                <a:solidFill>
                  <a:srgbClr val="FF0000"/>
                </a:solidFill>
                <a:latin typeface="Times New Roman" panose="02020603050405020304" pitchFamily="18" charset="0"/>
                <a:cs typeface="Times New Roman" panose="02020603050405020304" pitchFamily="18" charset="0"/>
              </a:rPr>
              <a:t>Nếu xương cánh tay bị gãy, cử động của tay sẽ bị ảnh hưởng nghiêm trọng, chúng ta sẽ không cử động được tay và gây đau nhức.</a:t>
            </a:r>
            <a:endParaRPr lang="en-US" sz="280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4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heel(1)">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xmlns=""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1" name="Rectangle 2"/>
          <p:cNvSpPr txBox="1">
            <a:spLocks noChangeArrowheads="1"/>
          </p:cNvSpPr>
          <p:nvPr/>
        </p:nvSpPr>
        <p:spPr bwMode="auto">
          <a:xfrm>
            <a:off x="6525491" y="2493823"/>
            <a:ext cx="5652661" cy="2230578"/>
          </a:xfrm>
          <a:prstGeom prst="rect">
            <a:avLst/>
          </a:prstGeom>
          <a:noFill/>
          <a:ln w="9525">
            <a:noFill/>
            <a:miter lim="800000"/>
            <a:headEnd/>
            <a:tailEnd/>
          </a:ln>
          <a:effectLst/>
        </p:spPr>
        <p:txBody>
          <a:bodyPr anchor="ctr"/>
          <a:lstStyle/>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Bộ xương, hệ xương và khớp có chức năng gì?</a:t>
            </a:r>
            <a:endParaRPr lang="en-US" sz="2800">
              <a:latin typeface="Times New Roman" panose="02020603050405020304" pitchFamily="18" charset="0"/>
              <a:cs typeface="Times New Roman" panose="02020603050405020304" pitchFamily="18" charset="0"/>
            </a:endParaRPr>
          </a:p>
          <a:p>
            <a:pPr marL="285750" indent="-285750">
              <a:spcBef>
                <a:spcPts val="600"/>
              </a:spcBef>
              <a:spcAft>
                <a:spcPts val="600"/>
              </a:spcAft>
              <a:buFont typeface="Wingdings" panose="05000000000000000000" pitchFamily="2" charset="2"/>
              <a:buChar char="Ø"/>
            </a:pPr>
            <a:r>
              <a:rPr lang="en-US" sz="280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Bộ </a:t>
            </a:r>
            <a:r>
              <a:rPr lang="vi-VN" sz="2800">
                <a:solidFill>
                  <a:srgbClr val="FF0000"/>
                </a:solidFill>
                <a:latin typeface="Times New Roman" panose="02020603050405020304" pitchFamily="18" charset="0"/>
                <a:cs typeface="Times New Roman" panose="02020603050405020304" pitchFamily="18" charset="0"/>
              </a:rPr>
              <a:t>xương, hệ cơ và khớp giúp cơ thể chúng ta cử động và di chuyển.</a:t>
            </a:r>
            <a:endParaRPr lang="en-US" sz="280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1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sp>
        <p:nvSpPr>
          <p:cNvPr id="9" name="Rectangle 2"/>
          <p:cNvSpPr txBox="1">
            <a:spLocks noChangeArrowheads="1"/>
          </p:cNvSpPr>
          <p:nvPr/>
        </p:nvSpPr>
        <p:spPr bwMode="auto">
          <a:xfrm>
            <a:off x="831270" y="1565572"/>
            <a:ext cx="10889672" cy="693652"/>
          </a:xfrm>
          <a:prstGeom prst="rect">
            <a:avLst/>
          </a:prstGeom>
          <a:noFill/>
          <a:ln w="9525">
            <a:noFill/>
            <a:miter lim="800000"/>
            <a:headEnd/>
            <a:tailEnd/>
          </a:ln>
          <a:effectLst/>
        </p:spPr>
        <p:txBody>
          <a:bodyPr anchor="ctr"/>
          <a:lstStyle/>
          <a:p>
            <a:pPr>
              <a:spcBef>
                <a:spcPts val="600"/>
              </a:spcBef>
            </a:pPr>
            <a:r>
              <a:rPr lang="en-US" sz="2800" smtClean="0">
                <a:latin typeface="Times New Roman" panose="02020603050405020304" pitchFamily="18" charset="0"/>
                <a:cs typeface="Times New Roman" panose="02020603050405020304" pitchFamily="18" charset="0"/>
              </a:rPr>
              <a:t>Hoạt động 2:</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Quan sát các hình sau và cho biết cơ mặt đang biểu lộ cảm xúc nào.</a:t>
            </a:r>
            <a:endParaRPr lang="en-US" sz="280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2147458" y="5209329"/>
            <a:ext cx="8659091" cy="1620972"/>
          </a:xfrm>
          <a:prstGeom prst="rect">
            <a:avLst/>
          </a:prstGeom>
          <a:noFill/>
          <a:ln w="9525">
            <a:noFill/>
            <a:miter lim="800000"/>
            <a:headEnd/>
            <a:tailEnd/>
          </a:ln>
          <a:effectLst/>
        </p:spPr>
        <p:txBody>
          <a:bodyPr anchor="ctr"/>
          <a:lstStyle/>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3: cơ mặt đang biểu lộ cảm xúc vui.</a:t>
            </a:r>
          </a:p>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4: cơ mặt đang biểu lộ cảm xúc buồn.</a:t>
            </a:r>
          </a:p>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5: cơ mặt đang biểu lộ cảm xúc tức giận.</a:t>
            </a:r>
          </a:p>
        </p:txBody>
      </p:sp>
      <p:pic>
        <p:nvPicPr>
          <p:cNvPr id="10" name="Picture 9">
            <a:extLst>
              <a:ext uri="{FF2B5EF4-FFF2-40B4-BE49-F238E27FC236}">
                <a16:creationId xmlns:a16="http://schemas.microsoft.com/office/drawing/2014/main" xmlns=""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pic>
        <p:nvPicPr>
          <p:cNvPr id="2050" name="Picture 2" descr="Bài 21: Tìm hiểu cơ quan vận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184" y="2354856"/>
            <a:ext cx="9282545" cy="28544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28711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xmlns=""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3283529" y="1551705"/>
            <a:ext cx="4267200" cy="706587"/>
          </a:xfrm>
          <a:prstGeom prst="rect">
            <a:avLst/>
          </a:prstGeom>
          <a:noFill/>
          <a:ln w="9525">
            <a:noFill/>
            <a:miter lim="800000"/>
            <a:headEnd/>
            <a:tailEnd/>
          </a:ln>
          <a:effectLst/>
        </p:spPr>
        <p:txBody>
          <a:bodyPr anchor="ctr"/>
          <a:lstStyle/>
          <a:p>
            <a:r>
              <a:rPr lang="vi-VN" sz="2800" smtClean="0">
                <a:latin typeface="Times New Roman" panose="02020603050405020304" pitchFamily="18" charset="0"/>
                <a:cs typeface="Times New Roman" panose="02020603050405020304" pitchFamily="18" charset="0"/>
              </a:rPr>
              <a:t>Chơi </a:t>
            </a:r>
            <a:r>
              <a:rPr lang="vi-VN" sz="2800">
                <a:latin typeface="Times New Roman" panose="02020603050405020304" pitchFamily="18" charset="0"/>
                <a:cs typeface="Times New Roman" panose="02020603050405020304" pitchFamily="18" charset="0"/>
              </a:rPr>
              <a:t>trò chơi: </a:t>
            </a:r>
            <a:r>
              <a:rPr lang="vi-VN" sz="2800" i="1">
                <a:solidFill>
                  <a:srgbClr val="FF0000"/>
                </a:solidFill>
                <a:latin typeface="Times New Roman" panose="02020603050405020304" pitchFamily="18" charset="0"/>
                <a:cs typeface="Times New Roman" panose="02020603050405020304" pitchFamily="18" charset="0"/>
              </a:rPr>
              <a:t>Vật tay</a:t>
            </a:r>
          </a:p>
        </p:txBody>
      </p:sp>
      <p:pic>
        <p:nvPicPr>
          <p:cNvPr id="3074" name="Picture 2" descr="Bài 21: Tìm hiểu cơ quan vận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06" y="2590377"/>
            <a:ext cx="7258050"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8036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xmlns=""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1066802" y="1620988"/>
            <a:ext cx="11139062" cy="789706"/>
          </a:xfrm>
          <a:prstGeom prst="rect">
            <a:avLst/>
          </a:prstGeom>
          <a:noFill/>
          <a:ln w="9525">
            <a:noFill/>
            <a:miter lim="800000"/>
            <a:headEnd/>
            <a:tailEnd/>
          </a:ln>
          <a:effectLst/>
        </p:spPr>
        <p:txBody>
          <a:bodyPr anchor="ctr"/>
          <a:lstStyle/>
          <a:p>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Có </a:t>
            </a:r>
            <a:r>
              <a:rPr lang="vi-VN" sz="2800">
                <a:latin typeface="Times New Roman" panose="02020603050405020304" pitchFamily="18" charset="0"/>
                <a:cs typeface="Times New Roman" panose="02020603050405020304" pitchFamily="18" charset="0"/>
              </a:rPr>
              <a:t>những cơ, xương và khớp nào tham gia thực hiện động tác vật tay</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marL="457200" indent="-457200">
              <a:buFontTx/>
              <a:buChar char="-"/>
            </a:pPr>
            <a:endParaRPr lang="vi-VN" sz="2800" i="1">
              <a:solidFill>
                <a:srgbClr val="FF0000"/>
              </a:solidFill>
              <a:latin typeface="Times New Roman" panose="02020603050405020304" pitchFamily="18" charset="0"/>
              <a:cs typeface="Times New Roman" panose="02020603050405020304" pitchFamily="18" charset="0"/>
            </a:endParaRPr>
          </a:p>
        </p:txBody>
      </p:sp>
      <p:pic>
        <p:nvPicPr>
          <p:cNvPr id="3074" name="Picture 2" descr="Bài 21: Tìm hiểu cơ quan vận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959" y="2590800"/>
            <a:ext cx="7258050"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066803" y="2147431"/>
            <a:ext cx="10903526" cy="1025748"/>
          </a:xfrm>
          <a:prstGeom prst="rect">
            <a:avLst/>
          </a:prstGeom>
          <a:noFill/>
          <a:ln w="9525">
            <a:noFill/>
            <a:miter lim="800000"/>
            <a:headEnd/>
            <a:tailEnd/>
          </a:ln>
          <a:effectLst/>
        </p:spPr>
        <p:txBody>
          <a:bodyPr anchor="ctr"/>
          <a:lstStyle/>
          <a:p>
            <a:r>
              <a:rPr lang="vi-VN" sz="2800">
                <a:solidFill>
                  <a:srgbClr val="FF0000"/>
                </a:solidFill>
                <a:latin typeface="Times New Roman" panose="02020603050405020304" pitchFamily="18" charset="0"/>
                <a:cs typeface="Times New Roman" panose="02020603050405020304" pitchFamily="18" charset="0"/>
              </a:rPr>
              <a:t>- Khi tham gia thực hiện động tác vật tay có cơ cánh tay, khớp khuỷu tay, khớp vai và xương tay.</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34455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nodeType="clickEffect">
                                  <p:stCondLst>
                                    <p:cond delay="0"/>
                                  </p:stCondLst>
                                  <p:childTnLst>
                                    <p:animEffect transition="out" filter="wheel(1)">
                                      <p:cBhvr>
                                        <p:cTn id="10" dur="2000"/>
                                        <p:tgtEl>
                                          <p:spTgt spid="3074"/>
                                        </p:tgtEl>
                                      </p:cBhvr>
                                    </p:animEffect>
                                    <p:set>
                                      <p:cBhvr>
                                        <p:cTn id="11" dur="1" fill="hold">
                                          <p:stCondLst>
                                            <p:cond delay="1999"/>
                                          </p:stCondLst>
                                        </p:cTn>
                                        <p:tgtEl>
                                          <p:spTgt spid="307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xmlns=""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955960" y="1704114"/>
            <a:ext cx="8853054" cy="540325"/>
          </a:xfrm>
          <a:prstGeom prst="rect">
            <a:avLst/>
          </a:prstGeom>
          <a:noFill/>
          <a:ln w="9525">
            <a:noFill/>
            <a:miter lim="800000"/>
            <a:headEnd/>
            <a:tailEnd/>
          </a:ln>
          <a:effectLst/>
        </p:spPr>
        <p:txBody>
          <a:bodyPr anchor="ctr"/>
          <a:lstStyle/>
          <a:p>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Em cảm thấy tay mình thế nào nếu chơi vật tay quá lâu?</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1288473" y="2507653"/>
            <a:ext cx="10903527" cy="1025748"/>
          </a:xfrm>
          <a:prstGeom prst="rect">
            <a:avLst/>
          </a:prstGeom>
          <a:noFill/>
          <a:ln w="9525">
            <a:noFill/>
            <a:miter lim="800000"/>
            <a:headEnd/>
            <a:tailEnd/>
          </a:ln>
          <a:effectLst/>
        </p:spPr>
        <p:txBody>
          <a:bodyPr anchor="ctr"/>
          <a:lstStyle/>
          <a:p>
            <a:r>
              <a:rPr lang="vi-VN" sz="2800">
                <a:solidFill>
                  <a:srgbClr val="FF0000"/>
                </a:solidFill>
                <a:latin typeface="Times New Roman" panose="02020603050405020304" pitchFamily="18" charset="0"/>
                <a:cs typeface="Times New Roman" panose="02020603050405020304" pitchFamily="18" charset="0"/>
              </a:rPr>
              <a:t>- Em sẽ thấy mình sẽ bị mỏi cổ tay hoặc đau cơ cánh tay nếu chơi vật tay quá lâu.</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415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sp>
        <p:nvSpPr>
          <p:cNvPr id="9" name="Rectangle 2"/>
          <p:cNvSpPr txBox="1">
            <a:spLocks noChangeArrowheads="1"/>
          </p:cNvSpPr>
          <p:nvPr/>
        </p:nvSpPr>
        <p:spPr bwMode="auto">
          <a:xfrm>
            <a:off x="955960" y="1704114"/>
            <a:ext cx="10958950" cy="933633"/>
          </a:xfrm>
          <a:prstGeom prst="rect">
            <a:avLst/>
          </a:prstGeom>
          <a:noFill/>
          <a:ln w="9525">
            <a:noFill/>
            <a:miter lim="800000"/>
            <a:headEnd/>
            <a:tailEnd/>
          </a:ln>
          <a:effectLst/>
        </p:spPr>
        <p:txBody>
          <a:bodyPr anchor="ctr"/>
          <a:lstStyle/>
          <a:p>
            <a:r>
              <a:rPr lang="vi-VN" sz="2800">
                <a:latin typeface="Times New Roman" panose="02020603050405020304" pitchFamily="18" charset="0"/>
                <a:cs typeface="Times New Roman" panose="02020603050405020304" pitchFamily="18" charset="0"/>
              </a:rPr>
              <a:t>Hoa bị vấp ngã, đau chân không đi lại được. Cơ quan nào trên cơ thể Hoa bị tổn thương? Em sẽ làm gì để giúp đỡ bạn?</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955967" y="2743179"/>
            <a:ext cx="11222182" cy="1607145"/>
          </a:xfrm>
          <a:prstGeom prst="rect">
            <a:avLst/>
          </a:prstGeom>
          <a:noFill/>
          <a:ln w="9525">
            <a:noFill/>
            <a:miter lim="800000"/>
            <a:headEnd/>
            <a:tailEnd/>
          </a:ln>
          <a:effectLst/>
        </p:spPr>
        <p:txBody>
          <a:bodyPr anchor="ctr"/>
          <a:lstStyle/>
          <a:p>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Hoa bị vấp ngã, đau chân không đi lại được. Cơ đùi, khớp gối và xương chân đã bị tổn thương. Em sẽ giúp đỡ bạn đi lại và luyện tập cho các cơ và khớp sớm hồi phục lại.</a:t>
            </a:r>
            <a:endParaRPr lang="vi-VN" sz="2800" i="1">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12" name="Rectangle 11">
            <a:extLst>
              <a:ext uri="{FF2B5EF4-FFF2-40B4-BE49-F238E27FC236}">
                <a16:creationId xmlns:a16="http://schemas.microsoft.com/office/drawing/2014/main" xmlns="" id="{A9B0E66E-7819-4B71-AE7B-37D2FD92BFEF}"/>
              </a:ext>
            </a:extLst>
          </p:cNvPr>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b="1"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vận dụng</a:t>
            </a:r>
            <a:endParaRPr lang="zh-CN" altLang="en-US" sz="2800" b="1"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1336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663</Words>
  <Application>Microsoft Office PowerPoint</Application>
  <PresentationFormat>Custom</PresentationFormat>
  <Paragraphs>49</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33</cp:revision>
  <dcterms:created xsi:type="dcterms:W3CDTF">2021-05-08T02:21:00Z</dcterms:created>
  <dcterms:modified xsi:type="dcterms:W3CDTF">2022-03-30T10:26:06Z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