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13" r:id="rId3"/>
    <p:sldId id="314" r:id="rId4"/>
    <p:sldId id="260" r:id="rId5"/>
    <p:sldId id="289" r:id="rId6"/>
    <p:sldId id="284" r:id="rId7"/>
    <p:sldId id="285" r:id="rId8"/>
    <p:sldId id="290" r:id="rId9"/>
    <p:sldId id="298" r:id="rId10"/>
    <p:sldId id="299" r:id="rId11"/>
    <p:sldId id="310" r:id="rId12"/>
    <p:sldId id="309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63B"/>
    <a:srgbClr val="9CEDFC"/>
    <a:srgbClr val="BFE9F3"/>
    <a:srgbClr val="8B6442"/>
    <a:srgbClr val="F18585"/>
    <a:srgbClr val="F0C444"/>
    <a:srgbClr val="A0D36C"/>
    <a:srgbClr val="EF5F5F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>
        <p:scale>
          <a:sx n="100" d="100"/>
          <a:sy n="100" d="100"/>
        </p:scale>
        <p:origin x="504" y="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62768" y="3872754"/>
            <a:ext cx="11066463" cy="1643063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vi-VN" altLang="en-US" sz="1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</a:t>
            </a:r>
            <a:r>
              <a:rPr lang="vi-VN" altLang="en-US" sz="1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altLang="en-US" sz="1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HỘI THI GIÁO VIÊN DẠY GIỎI CẤP TRƯỜNG </a:t>
            </a:r>
          </a:p>
          <a:p>
            <a:pPr algn="ctr">
              <a:buFont typeface="Arial" panose="020B0604020202020204" pitchFamily="34" charset="0"/>
              <a:buNone/>
            </a:pPr>
            <a:endParaRPr lang="vi-VN" altLang="en-US" sz="1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1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1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altLang="en-US" sz="1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vi-VN" altLang="en-US" sz="12300" b="1" dirty="0" smtClean="0">
              <a:solidFill>
                <a:srgbClr val="FF0000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12300" b="1" dirty="0" smtClean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LỚP: 2A2</a:t>
            </a:r>
          </a:p>
          <a:p>
            <a:pPr algn="ctr">
              <a:buFont typeface="Arial" panose="020B0604020202020204" pitchFamily="34" charset="0"/>
              <a:buNone/>
            </a:pPr>
            <a:endParaRPr lang="vi-VN" altLang="en-US" sz="12300" b="1" dirty="0" smtClean="0">
              <a:solidFill>
                <a:srgbClr val="FF0000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12300" b="1" dirty="0" smtClean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     </a:t>
            </a:r>
            <a:r>
              <a:rPr lang="vi-VN" altLang="en-US" sz="12300" b="1" dirty="0" smtClean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TRƯỜNG T</a:t>
            </a:r>
            <a:r>
              <a:rPr lang="en-US" altLang="en-US" sz="12300" b="1" dirty="0" err="1" smtClean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iỂu</a:t>
            </a:r>
            <a:r>
              <a:rPr lang="en-US" altLang="en-US" sz="12300" b="1" dirty="0" smtClean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hoc a ma KHÊ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12300" b="1" dirty="0" smtClean="0">
              <a:solidFill>
                <a:srgbClr val="FF0000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12300" b="1" dirty="0" smtClean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       NĂM HỌC: 2021-2022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12300" b="1" dirty="0">
              <a:solidFill>
                <a:srgbClr val="FF0000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en-US" sz="12300" b="1" dirty="0" smtClean="0">
              <a:solidFill>
                <a:srgbClr val="FF0000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vi-VN" altLang="en-US" sz="12300" b="1" dirty="0">
              <a:solidFill>
                <a:srgbClr val="FF0000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133726"/>
            <a:ext cx="10943431" cy="372427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6C80A5A-72BA-45B9-A254-2A8D09624ECF}"/>
              </a:ext>
            </a:extLst>
          </p:cNvPr>
          <p:cNvSpPr txBox="1"/>
          <p:nvPr/>
        </p:nvSpPr>
        <p:spPr>
          <a:xfrm>
            <a:off x="400051" y="5947693"/>
            <a:ext cx="496252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dạy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Đàm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Thị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Tuyết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20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1533525" y="528414"/>
            <a:ext cx="9545955" cy="693698"/>
            <a:chOff x="1183343" y="1464304"/>
            <a:chExt cx="8287714" cy="693698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/>
                <a:t>Viết</a:t>
              </a:r>
              <a:r>
                <a:rPr lang="en-US" sz="3600" dirty="0"/>
                <a:t>, </a:t>
              </a:r>
              <a:r>
                <a:rPr lang="en-US" sz="3600" dirty="0" err="1"/>
                <a:t>đọc</a:t>
              </a:r>
              <a:r>
                <a:rPr lang="en-US" sz="3600" dirty="0"/>
                <a:t> </a:t>
              </a:r>
              <a:r>
                <a:rPr lang="en-US" sz="3600" dirty="0" err="1" smtClean="0"/>
                <a:t>số</a:t>
              </a:r>
              <a:r>
                <a:rPr lang="en-US" sz="3600" dirty="0" smtClean="0"/>
                <a:t>, </a:t>
              </a:r>
              <a:r>
                <a:rPr lang="en-US" sz="3600" dirty="0" err="1"/>
                <a:t>biết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 </a:t>
              </a:r>
              <a:r>
                <a:rPr lang="en-US" sz="3600" dirty="0" err="1"/>
                <a:t>đó</a:t>
              </a:r>
              <a:r>
                <a:rPr lang="en-US" sz="3600" dirty="0"/>
                <a:t> </a:t>
              </a:r>
              <a:r>
                <a:rPr lang="en-US" sz="3600" dirty="0" err="1"/>
                <a:t>gồm</a:t>
              </a:r>
              <a:r>
                <a:rPr lang="en-US" sz="36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="" xmlns:a16="http://schemas.microsoft.com/office/drawing/2014/main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78702"/>
              </p:ext>
            </p:extLst>
          </p:nvPr>
        </p:nvGraphicFramePr>
        <p:xfrm>
          <a:off x="1401145" y="1354668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="" xmlns:a16="http://schemas.microsoft.com/office/drawing/2014/main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="" xmlns:a16="http://schemas.microsoft.com/office/drawing/2014/main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=""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rgbClr val="FF0000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rgbClr val="00B050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rgbClr val="0070C0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ED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C41FBA7A-6DF8-4842-9E65-E43A6A553FA1}"/>
              </a:ext>
            </a:extLst>
          </p:cNvPr>
          <p:cNvSpPr/>
          <p:nvPr/>
        </p:nvSpPr>
        <p:spPr>
          <a:xfrm>
            <a:off x="6382619" y="222253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0BCE3E2B-4ADA-6942-B323-C26CC18EC6A5}"/>
              </a:ext>
            </a:extLst>
          </p:cNvPr>
          <p:cNvSpPr/>
          <p:nvPr/>
        </p:nvSpPr>
        <p:spPr>
          <a:xfrm>
            <a:off x="7682665" y="2222531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CC0C7652-0A2F-A143-86CD-FD18A01F6598}"/>
              </a:ext>
            </a:extLst>
          </p:cNvPr>
          <p:cNvSpPr/>
          <p:nvPr/>
        </p:nvSpPr>
        <p:spPr>
          <a:xfrm>
            <a:off x="6264086" y="3220938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A651741A-E6E1-BA40-BF44-F3761AFDD614}"/>
              </a:ext>
            </a:extLst>
          </p:cNvPr>
          <p:cNvSpPr/>
          <p:nvPr/>
        </p:nvSpPr>
        <p:spPr>
          <a:xfrm>
            <a:off x="7564132" y="3220937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4C326B6C-A899-D941-ADBB-3A111CBCE994}"/>
              </a:ext>
            </a:extLst>
          </p:cNvPr>
          <p:cNvSpPr/>
          <p:nvPr/>
        </p:nvSpPr>
        <p:spPr>
          <a:xfrm>
            <a:off x="6360464" y="420536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366E991B-735F-4444-9B6D-544583B2A6F1}"/>
              </a:ext>
            </a:extLst>
          </p:cNvPr>
          <p:cNvSpPr/>
          <p:nvPr/>
        </p:nvSpPr>
        <p:spPr>
          <a:xfrm>
            <a:off x="7660510" y="4205368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29F76329-60D8-3941-A53B-B8180F166308}"/>
              </a:ext>
            </a:extLst>
          </p:cNvPr>
          <p:cNvSpPr/>
          <p:nvPr/>
        </p:nvSpPr>
        <p:spPr>
          <a:xfrm>
            <a:off x="6291348" y="516507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04BD6D6F-4E16-CC41-9D80-EB5995C4AB7E}"/>
              </a:ext>
            </a:extLst>
          </p:cNvPr>
          <p:cNvGrpSpPr/>
          <p:nvPr/>
        </p:nvGrpSpPr>
        <p:grpSpPr>
          <a:xfrm>
            <a:off x="9039110" y="5079965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DBB61BF-1FCE-6A42-911D-040ABD0DB57D}"/>
              </a:ext>
            </a:extLst>
          </p:cNvPr>
          <p:cNvSpPr txBox="1"/>
          <p:nvPr/>
        </p:nvSpPr>
        <p:spPr>
          <a:xfrm>
            <a:off x="3581401" y="608637"/>
            <a:ext cx="7124698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VẬN DỤNG SÁNG TẠO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2275" y="1737765"/>
            <a:ext cx="8467725" cy="646331"/>
          </a:xfrm>
          <a:prstGeom prst="rect">
            <a:avLst/>
          </a:prstGeom>
          <a:solidFill>
            <a:srgbClr val="9CEDFC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buAutoNum type="alphaLcPeriod"/>
            </a:pP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468: …..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trăm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,…..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chục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,….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đơn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vị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36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2275" y="2547389"/>
            <a:ext cx="8467725" cy="6463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b. 643: …..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trăm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,…..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chục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,….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đơn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vị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36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323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00125"/>
            <a:ext cx="10943431" cy="541019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  <a:extLst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DBB61BF-1FCE-6A42-911D-040ABD0DB57D}"/>
              </a:ext>
            </a:extLst>
          </p:cNvPr>
          <p:cNvSpPr txBox="1"/>
          <p:nvPr/>
        </p:nvSpPr>
        <p:spPr>
          <a:xfrm>
            <a:off x="1238250" y="359969"/>
            <a:ext cx="9163049" cy="1384995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</a:rPr>
              <a:t>   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CHÀO TẠM BIỆT QUÝ THẦY CÔ THÂN THƯƠNG</a:t>
            </a:r>
          </a:p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CHÚC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 THẦY CÔ SỨC KHỎE, HẠNH PHÚC. </a:t>
            </a:r>
          </a:p>
          <a:p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CHÚC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 EM CHĂM NGOAN, HỌC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GIỎI.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1818" y="2967335"/>
            <a:ext cx="4788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19643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DBB61BF-1FCE-6A42-911D-040ABD0DB57D}"/>
              </a:ext>
            </a:extLst>
          </p:cNvPr>
          <p:cNvSpPr txBox="1"/>
          <p:nvPr/>
        </p:nvSpPr>
        <p:spPr>
          <a:xfrm>
            <a:off x="2313541" y="207569"/>
            <a:ext cx="7630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Thứ</a:t>
            </a:r>
            <a:r>
              <a:rPr lang="en-US" sz="3600" dirty="0" smtClean="0"/>
              <a:t> </a:t>
            </a:r>
            <a:r>
              <a:rPr lang="en-US" sz="3600" dirty="0" err="1" smtClean="0"/>
              <a:t>tư</a:t>
            </a:r>
            <a:r>
              <a:rPr lang="en-US" sz="3600" dirty="0" smtClean="0"/>
              <a:t> </a:t>
            </a:r>
            <a:r>
              <a:rPr lang="en-US" sz="3600" dirty="0" err="1" smtClean="0"/>
              <a:t>ngày</a:t>
            </a:r>
            <a:r>
              <a:rPr lang="en-US" sz="3600" dirty="0" smtClean="0"/>
              <a:t> 9 </a:t>
            </a:r>
            <a:r>
              <a:rPr lang="en-US" sz="3600" dirty="0" err="1" smtClean="0"/>
              <a:t>tháng</a:t>
            </a:r>
            <a:r>
              <a:rPr lang="en-US" sz="3600" dirty="0" smtClean="0"/>
              <a:t> 3 </a:t>
            </a:r>
            <a:r>
              <a:rPr lang="en-US" sz="3600" dirty="0" err="1" smtClean="0"/>
              <a:t>năm</a:t>
            </a:r>
            <a:r>
              <a:rPr lang="en-US" sz="3600" dirty="0" smtClean="0"/>
              <a:t> 2022 </a:t>
            </a:r>
            <a:endParaRPr lang="en-US" sz="3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7662222-A96B-E841-8A36-B48AC7D23500}"/>
              </a:ext>
            </a:extLst>
          </p:cNvPr>
          <p:cNvGrpSpPr/>
          <p:nvPr/>
        </p:nvGrpSpPr>
        <p:grpSpPr>
          <a:xfrm>
            <a:off x="3030547" y="402093"/>
            <a:ext cx="5264320" cy="1851846"/>
            <a:chOff x="1547924" y="581345"/>
            <a:chExt cx="2402369" cy="946764"/>
          </a:xfrm>
        </p:grpSpPr>
        <p:sp>
          <p:nvSpPr>
            <p:cNvPr id="4" name="Rounded Rectangle 3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47924" y="581345"/>
              <a:ext cx="2402369" cy="7877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Khởi</a:t>
              </a:r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60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động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E57F00-C5C9-2147-A3DB-138309113C45}"/>
              </a:ext>
            </a:extLst>
          </p:cNvPr>
          <p:cNvSpPr txBox="1"/>
          <p:nvPr/>
        </p:nvSpPr>
        <p:spPr>
          <a:xfrm>
            <a:off x="1571624" y="2086776"/>
            <a:ext cx="8524875" cy="25545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a.Có</a:t>
            </a:r>
            <a:r>
              <a:rPr lang="en-US" sz="4000" dirty="0" smtClean="0">
                <a:solidFill>
                  <a:srgbClr val="FF0000"/>
                </a:solidFill>
              </a:rPr>
              <a:t> 3 </a:t>
            </a:r>
            <a:r>
              <a:rPr lang="en-US" sz="4000" dirty="0" err="1" smtClean="0">
                <a:solidFill>
                  <a:srgbClr val="FF0000"/>
                </a:solidFill>
              </a:rPr>
              <a:t>tấm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hình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vuông</a:t>
            </a:r>
            <a:r>
              <a:rPr lang="en-US" sz="4000" dirty="0" smtClean="0">
                <a:solidFill>
                  <a:srgbClr val="FF0000"/>
                </a:solidFill>
              </a:rPr>
              <a:t> to: 3 </a:t>
            </a:r>
            <a:r>
              <a:rPr lang="en-US" sz="4000" dirty="0" err="1" smtClean="0">
                <a:solidFill>
                  <a:srgbClr val="FF0000"/>
                </a:solidFill>
              </a:rPr>
              <a:t>trăm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  <a:p>
            <a:r>
              <a:rPr lang="en-US" sz="4000" dirty="0" err="1" smtClean="0">
                <a:solidFill>
                  <a:srgbClr val="FF0000"/>
                </a:solidFill>
              </a:rPr>
              <a:t>b.Có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1 </a:t>
            </a:r>
            <a:r>
              <a:rPr lang="en-US" sz="4000" dirty="0" err="1" smtClean="0">
                <a:solidFill>
                  <a:srgbClr val="FF0000"/>
                </a:solidFill>
              </a:rPr>
              <a:t>tấm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hình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vuông</a:t>
            </a:r>
            <a:r>
              <a:rPr lang="en-US" sz="4000" dirty="0" smtClean="0">
                <a:solidFill>
                  <a:srgbClr val="FF0000"/>
                </a:solidFill>
              </a:rPr>
              <a:t> to: 4 </a:t>
            </a:r>
            <a:r>
              <a:rPr lang="en-US" sz="4000" dirty="0" err="1" smtClean="0">
                <a:solidFill>
                  <a:srgbClr val="FF0000"/>
                </a:solidFill>
              </a:rPr>
              <a:t>trăm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x-none" sz="4000" dirty="0">
              <a:solidFill>
                <a:srgbClr val="00B0F0"/>
              </a:solidFill>
            </a:endParaRPr>
          </a:p>
          <a:p>
            <a:r>
              <a:rPr lang="en-US" sz="4000" dirty="0" err="1" smtClean="0">
                <a:solidFill>
                  <a:srgbClr val="FF0000"/>
                </a:solidFill>
              </a:rPr>
              <a:t>c.Có</a:t>
            </a:r>
            <a:r>
              <a:rPr lang="en-US" sz="4000" dirty="0" smtClean="0">
                <a:solidFill>
                  <a:srgbClr val="FF0000"/>
                </a:solidFill>
              </a:rPr>
              <a:t> 2 </a:t>
            </a:r>
            <a:r>
              <a:rPr lang="en-US" sz="4000" dirty="0" err="1" smtClean="0">
                <a:solidFill>
                  <a:srgbClr val="FF0000"/>
                </a:solidFill>
              </a:rPr>
              <a:t>tấm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hình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vuông</a:t>
            </a:r>
            <a:r>
              <a:rPr lang="en-US" sz="4000" dirty="0" smtClean="0">
                <a:solidFill>
                  <a:srgbClr val="FF0000"/>
                </a:solidFill>
              </a:rPr>
              <a:t> to: 1 </a:t>
            </a:r>
            <a:r>
              <a:rPr lang="en-US" sz="4000" dirty="0" err="1" smtClean="0">
                <a:solidFill>
                  <a:srgbClr val="FF0000"/>
                </a:solidFill>
              </a:rPr>
              <a:t>trăm</a:t>
            </a:r>
            <a:r>
              <a:rPr lang="x-none" sz="4000" dirty="0">
                <a:solidFill>
                  <a:srgbClr val="FF0000"/>
                </a:solidFill>
              </a:rPr>
              <a:t>	</a:t>
            </a:r>
            <a:r>
              <a:rPr lang="x-none" sz="4000">
                <a:solidFill>
                  <a:srgbClr val="FF0000"/>
                </a:solidFill>
              </a:rPr>
              <a:t>	</a:t>
            </a:r>
            <a:endParaRPr lang="x-none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DBB61BF-1FCE-6A42-911D-040ABD0DB57D}"/>
              </a:ext>
            </a:extLst>
          </p:cNvPr>
          <p:cNvSpPr txBox="1"/>
          <p:nvPr/>
        </p:nvSpPr>
        <p:spPr>
          <a:xfrm>
            <a:off x="2313541" y="3985245"/>
            <a:ext cx="2236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</a:rPr>
              <a:t>Chọn</a:t>
            </a:r>
            <a:r>
              <a:rPr lang="en-US" sz="3600" dirty="0" smtClean="0">
                <a:solidFill>
                  <a:srgbClr val="00B0F0"/>
                </a:solidFill>
              </a:rPr>
              <a:t> a.  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8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7662222-A96B-E841-8A36-B48AC7D23500}"/>
              </a:ext>
            </a:extLst>
          </p:cNvPr>
          <p:cNvGrpSpPr/>
          <p:nvPr/>
        </p:nvGrpSpPr>
        <p:grpSpPr>
          <a:xfrm>
            <a:off x="3030547" y="402093"/>
            <a:ext cx="5264320" cy="1851846"/>
            <a:chOff x="1547924" y="581345"/>
            <a:chExt cx="2402369" cy="946764"/>
          </a:xfrm>
        </p:grpSpPr>
        <p:sp>
          <p:nvSpPr>
            <p:cNvPr id="3" name="Rounded Rectangle 2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47924" y="581345"/>
              <a:ext cx="2402369" cy="787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Khởi</a:t>
              </a:r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60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động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E57F00-C5C9-2147-A3DB-138309113C45}"/>
              </a:ext>
            </a:extLst>
          </p:cNvPr>
          <p:cNvSpPr txBox="1"/>
          <p:nvPr/>
        </p:nvSpPr>
        <p:spPr>
          <a:xfrm>
            <a:off x="1352550" y="2397198"/>
            <a:ext cx="91249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a. 2 </a:t>
            </a:r>
            <a:r>
              <a:rPr lang="en-US" sz="2800" dirty="0" err="1" smtClean="0">
                <a:solidFill>
                  <a:srgbClr val="FF0000"/>
                </a:solidFill>
              </a:rPr>
              <a:t>thanh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20 ô </a:t>
            </a:r>
            <a:r>
              <a:rPr lang="en-US" sz="2800" dirty="0" err="1" smtClean="0">
                <a:solidFill>
                  <a:srgbClr val="FF0000"/>
                </a:solidFill>
              </a:rPr>
              <a:t>vuông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2 </a:t>
            </a:r>
            <a:r>
              <a:rPr lang="en-US" sz="2800" dirty="0" err="1" smtClean="0">
                <a:solidFill>
                  <a:srgbClr val="FF0000"/>
                </a:solidFill>
              </a:rPr>
              <a:t>thanh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thì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30 ô </a:t>
            </a:r>
            <a:r>
              <a:rPr lang="en-US" sz="2800" dirty="0" err="1" smtClean="0">
                <a:solidFill>
                  <a:srgbClr val="FF0000"/>
                </a:solidFill>
              </a:rPr>
              <a:t>vuông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b.1 </a:t>
            </a:r>
            <a:r>
              <a:rPr lang="en-US" sz="2800" dirty="0" err="1">
                <a:solidFill>
                  <a:srgbClr val="FF0000"/>
                </a:solidFill>
              </a:rPr>
              <a:t>thanh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có10 </a:t>
            </a:r>
            <a:r>
              <a:rPr lang="en-US" sz="2800" dirty="0">
                <a:solidFill>
                  <a:srgbClr val="FF0000"/>
                </a:solidFill>
              </a:rPr>
              <a:t>ô </a:t>
            </a:r>
            <a:r>
              <a:rPr lang="en-US" sz="2800" dirty="0" err="1" smtClean="0">
                <a:solidFill>
                  <a:srgbClr val="FF0000"/>
                </a:solidFill>
              </a:rPr>
              <a:t>vuông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1 </a:t>
            </a:r>
            <a:r>
              <a:rPr lang="en-US" sz="2800" dirty="0" err="1">
                <a:solidFill>
                  <a:srgbClr val="FF0000"/>
                </a:solidFill>
              </a:rPr>
              <a:t>thanh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10 </a:t>
            </a:r>
            <a:r>
              <a:rPr lang="en-US" sz="2800" dirty="0">
                <a:solidFill>
                  <a:srgbClr val="FF0000"/>
                </a:solidFill>
              </a:rPr>
              <a:t>ô </a:t>
            </a:r>
            <a:r>
              <a:rPr lang="en-US" sz="2800" dirty="0" err="1">
                <a:solidFill>
                  <a:srgbClr val="FF0000"/>
                </a:solidFill>
              </a:rPr>
              <a:t>vuông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c. 3 </a:t>
            </a:r>
            <a:r>
              <a:rPr lang="en-US" sz="2800" dirty="0" err="1" smtClean="0">
                <a:solidFill>
                  <a:srgbClr val="FF0000"/>
                </a:solidFill>
              </a:rPr>
              <a:t>thanh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30 ô </a:t>
            </a:r>
            <a:r>
              <a:rPr lang="en-US" sz="2800" dirty="0" err="1" smtClean="0">
                <a:solidFill>
                  <a:srgbClr val="FF0000"/>
                </a:solidFill>
              </a:rPr>
              <a:t>vuông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3 </a:t>
            </a:r>
            <a:r>
              <a:rPr lang="en-US" sz="2800" dirty="0" err="1" smtClean="0">
                <a:solidFill>
                  <a:srgbClr val="FF0000"/>
                </a:solidFill>
              </a:rPr>
              <a:t>thanh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thì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50 ô </a:t>
            </a:r>
            <a:r>
              <a:rPr lang="en-US" sz="2800" dirty="0" err="1" smtClean="0">
                <a:solidFill>
                  <a:srgbClr val="FF0000"/>
                </a:solidFill>
              </a:rPr>
              <a:t>vuông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r>
              <a:rPr lang="x-none" sz="4400" smtClean="0">
                <a:solidFill>
                  <a:srgbClr val="FF0000"/>
                </a:solidFill>
              </a:rPr>
              <a:t>		</a:t>
            </a:r>
            <a:r>
              <a:rPr lang="x-none" sz="3600" smtClean="0">
                <a:solidFill>
                  <a:srgbClr val="FF0000"/>
                </a:solidFill>
              </a:rPr>
              <a:t>		</a:t>
            </a:r>
            <a:endParaRPr lang="en-US" sz="3600" dirty="0" smtClean="0">
              <a:solidFill>
                <a:srgbClr val="FF0000"/>
              </a:solidFill>
            </a:endParaRPr>
          </a:p>
          <a:p>
            <a:endParaRPr lang="x-none" sz="3200" dirty="0">
              <a:solidFill>
                <a:srgbClr val="00B0F0"/>
              </a:solidFill>
            </a:endParaRPr>
          </a:p>
          <a:p>
            <a:r>
              <a:rPr lang="x-none" sz="4000" dirty="0">
                <a:solidFill>
                  <a:srgbClr val="FF0000"/>
                </a:solidFill>
              </a:rPr>
              <a:t>		</a:t>
            </a:r>
            <a:r>
              <a:rPr lang="x-none" sz="4000">
                <a:solidFill>
                  <a:srgbClr val="FF0000"/>
                </a:solidFill>
              </a:rPr>
              <a:t>	</a:t>
            </a:r>
            <a:endParaRPr lang="x-none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DBB61BF-1FCE-6A42-911D-040ABD0DB57D}"/>
              </a:ext>
            </a:extLst>
          </p:cNvPr>
          <p:cNvSpPr txBox="1"/>
          <p:nvPr/>
        </p:nvSpPr>
        <p:spPr>
          <a:xfrm>
            <a:off x="2143294" y="4196602"/>
            <a:ext cx="2236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</a:rPr>
              <a:t>Chọn</a:t>
            </a:r>
            <a:r>
              <a:rPr lang="en-US" sz="3600" dirty="0" smtClean="0">
                <a:solidFill>
                  <a:srgbClr val="00B0F0"/>
                </a:solidFill>
              </a:rPr>
              <a:t> b.  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5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2194562"/>
            <a:ext cx="80772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51: SỐ </a:t>
            </a: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55492" y="1006300"/>
            <a:ext cx="2190751" cy="1275161"/>
            <a:chOff x="1523998" y="0"/>
            <a:chExt cx="2190751" cy="12751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FF000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46243" y="1193190"/>
            <a:ext cx="7702732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DBB61BF-1FCE-6A42-911D-040ABD0DB57D}"/>
              </a:ext>
            </a:extLst>
          </p:cNvPr>
          <p:cNvSpPr txBox="1"/>
          <p:nvPr/>
        </p:nvSpPr>
        <p:spPr>
          <a:xfrm>
            <a:off x="3146243" y="359968"/>
            <a:ext cx="6997882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Thứ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ngày</a:t>
            </a:r>
            <a:r>
              <a:rPr lang="en-US" sz="3600" dirty="0" smtClean="0">
                <a:solidFill>
                  <a:srgbClr val="FF0000"/>
                </a:solidFill>
              </a:rPr>
              <a:t> 9 </a:t>
            </a:r>
            <a:r>
              <a:rPr lang="en-US" sz="3600" dirty="0" err="1" smtClean="0">
                <a:solidFill>
                  <a:srgbClr val="FF0000"/>
                </a:solidFill>
              </a:rPr>
              <a:t>tháng</a:t>
            </a:r>
            <a:r>
              <a:rPr lang="en-US" sz="3600" dirty="0" smtClean="0">
                <a:solidFill>
                  <a:srgbClr val="FF0000"/>
                </a:solidFill>
              </a:rPr>
              <a:t> 3 </a:t>
            </a:r>
            <a:r>
              <a:rPr lang="en-US" sz="3600" dirty="0" err="1" smtClean="0">
                <a:solidFill>
                  <a:srgbClr val="FF0000"/>
                </a:solidFill>
              </a:rPr>
              <a:t>năm</a:t>
            </a:r>
            <a:r>
              <a:rPr lang="en-US" sz="3600" dirty="0" smtClean="0">
                <a:solidFill>
                  <a:srgbClr val="FF0000"/>
                </a:solidFill>
              </a:rPr>
              <a:t> 2022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="" xmlns:a16="http://schemas.microsoft.com/office/drawing/2014/main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47741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=""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=""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=""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=""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=""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=""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="" xmlns:a16="http://schemas.microsoft.com/office/drawing/2014/main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=""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="" xmlns:a16="http://schemas.microsoft.com/office/drawing/2014/main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="" xmlns:a16="http://schemas.microsoft.com/office/drawing/2014/main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=""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=""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=""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=""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=""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=""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=""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=""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=""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=""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=""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=""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=""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=""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=""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="" xmlns:a16="http://schemas.microsoft.com/office/drawing/2014/main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="" xmlns:a16="http://schemas.microsoft.com/office/drawing/2014/main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="" xmlns:a16="http://schemas.microsoft.com/office/drawing/2014/main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="" xmlns:a16="http://schemas.microsoft.com/office/drawing/2014/main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="" xmlns:a16="http://schemas.microsoft.com/office/drawing/2014/main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="" xmlns:a16="http://schemas.microsoft.com/office/drawing/2014/main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="" xmlns:a16="http://schemas.microsoft.com/office/drawing/2014/main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="" xmlns:a16="http://schemas.microsoft.com/office/drawing/2014/main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="" xmlns:a16="http://schemas.microsoft.com/office/drawing/2014/main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9" name="Rectangle 228">
            <a:extLst>
              <a:ext uri="{FF2B5EF4-FFF2-40B4-BE49-F238E27FC236}">
                <a16:creationId xmlns="" xmlns:a16="http://schemas.microsoft.com/office/drawing/2014/main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0" name="Rectangle 229">
            <a:extLst>
              <a:ext uri="{FF2B5EF4-FFF2-40B4-BE49-F238E27FC236}">
                <a16:creationId xmlns="" xmlns:a16="http://schemas.microsoft.com/office/drawing/2014/main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1" name="Rectangle 230">
            <a:extLst>
              <a:ext uri="{FF2B5EF4-FFF2-40B4-BE49-F238E27FC236}">
                <a16:creationId xmlns="" xmlns:a16="http://schemas.microsoft.com/office/drawing/2014/main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2" name="Rectangle 231">
            <a:extLst>
              <a:ext uri="{FF2B5EF4-FFF2-40B4-BE49-F238E27FC236}">
                <a16:creationId xmlns="" xmlns:a16="http://schemas.microsoft.com/office/drawing/2014/main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="" xmlns:a16="http://schemas.microsoft.com/office/drawing/2014/main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="" xmlns:a16="http://schemas.microsoft.com/office/drawing/2014/main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="" xmlns:a16="http://schemas.microsoft.com/office/drawing/2014/main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="" xmlns:a16="http://schemas.microsoft.com/office/drawing/2014/main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="" xmlns:a16="http://schemas.microsoft.com/office/drawing/2014/main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="" xmlns:a16="http://schemas.microsoft.com/office/drawing/2014/main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="" xmlns:a16="http://schemas.microsoft.com/office/drawing/2014/main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="" xmlns:a16="http://schemas.microsoft.com/office/drawing/2014/main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="" xmlns:a16="http://schemas.microsoft.com/office/drawing/2014/main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="" xmlns:a16="http://schemas.microsoft.com/office/drawing/2014/main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="" xmlns:a16="http://schemas.microsoft.com/office/drawing/2014/main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="" xmlns:a16="http://schemas.microsoft.com/office/drawing/2014/main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="" xmlns:a16="http://schemas.microsoft.com/office/drawing/2014/main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="" xmlns:a16="http://schemas.microsoft.com/office/drawing/2014/main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="" xmlns:a16="http://schemas.microsoft.com/office/drawing/2014/main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="" xmlns:a16="http://schemas.microsoft.com/office/drawing/2014/main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="" xmlns:a16="http://schemas.microsoft.com/office/drawing/2014/main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="" xmlns:a16="http://schemas.microsoft.com/office/drawing/2014/main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="" xmlns:a16="http://schemas.microsoft.com/office/drawing/2014/main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="" xmlns:a16="http://schemas.microsoft.com/office/drawing/2014/main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="" xmlns:a16="http://schemas.microsoft.com/office/drawing/2014/main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="" xmlns:a16="http://schemas.microsoft.com/office/drawing/2014/main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="" xmlns:a16="http://schemas.microsoft.com/office/drawing/2014/main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="" xmlns:a16="http://schemas.microsoft.com/office/drawing/2014/main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="" xmlns:a16="http://schemas.microsoft.com/office/drawing/2014/main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="" xmlns:a16="http://schemas.microsoft.com/office/drawing/2014/main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="" xmlns:a16="http://schemas.microsoft.com/office/drawing/2014/main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="" xmlns:a16="http://schemas.microsoft.com/office/drawing/2014/main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="" xmlns:a16="http://schemas.microsoft.com/office/drawing/2014/main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="" xmlns:a16="http://schemas.microsoft.com/office/drawing/2014/main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="" xmlns:a16="http://schemas.microsoft.com/office/drawing/2014/main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="" xmlns:a16="http://schemas.microsoft.com/office/drawing/2014/main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="" xmlns:a16="http://schemas.microsoft.com/office/drawing/2014/main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="" xmlns:a16="http://schemas.microsoft.com/office/drawing/2014/main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="" xmlns:a16="http://schemas.microsoft.com/office/drawing/2014/main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="" xmlns:a16="http://schemas.microsoft.com/office/drawing/2014/main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="" xmlns:a16="http://schemas.microsoft.com/office/drawing/2014/main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2" name="Rectangle 311">
            <a:extLst>
              <a:ext uri="{FF2B5EF4-FFF2-40B4-BE49-F238E27FC236}">
                <a16:creationId xmlns="" xmlns:a16="http://schemas.microsoft.com/office/drawing/2014/main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3" name="Rectangle 312">
            <a:extLst>
              <a:ext uri="{FF2B5EF4-FFF2-40B4-BE49-F238E27FC236}">
                <a16:creationId xmlns="" xmlns:a16="http://schemas.microsoft.com/office/drawing/2014/main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4" name="Rectangle 313">
            <a:extLst>
              <a:ext uri="{FF2B5EF4-FFF2-40B4-BE49-F238E27FC236}">
                <a16:creationId xmlns="" xmlns:a16="http://schemas.microsoft.com/office/drawing/2014/main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5" name="Rectangle 314">
            <a:extLst>
              <a:ext uri="{FF2B5EF4-FFF2-40B4-BE49-F238E27FC236}">
                <a16:creationId xmlns="" xmlns:a16="http://schemas.microsoft.com/office/drawing/2014/main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693698"/>
            <a:chOff x="1183343" y="1464304"/>
            <a:chExt cx="8287714" cy="69369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/>
                <a:t>Tìm</a:t>
              </a:r>
              <a:r>
                <a:rPr lang="en-US" sz="3600" dirty="0"/>
                <a:t> </a:t>
              </a:r>
              <a:r>
                <a:rPr lang="en-US" sz="3600" dirty="0" err="1"/>
                <a:t>cá</a:t>
              </a:r>
              <a:r>
                <a:rPr lang="en-US" sz="3600" dirty="0"/>
                <a:t> </a:t>
              </a:r>
              <a:r>
                <a:rPr lang="en-US" sz="3600" dirty="0" err="1"/>
                <a:t>cho</a:t>
              </a:r>
              <a:r>
                <a:rPr lang="en-US" sz="3600" dirty="0"/>
                <a:t> </a:t>
              </a:r>
              <a:r>
                <a:rPr lang="en-US" sz="3600" dirty="0" err="1"/>
                <a:t>mèo</a:t>
              </a:r>
              <a:r>
                <a:rPr lang="en-US" sz="36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="" xmlns:a16="http://schemas.microsoft.com/office/drawing/2014/main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Freeform 15">
            <a:extLst>
              <a:ext uri="{FF2B5EF4-FFF2-40B4-BE49-F238E27FC236}">
                <a16:creationId xmlns="" xmlns:a16="http://schemas.microsoft.com/office/drawing/2014/main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Freeform 16">
            <a:extLst>
              <a:ext uri="{FF2B5EF4-FFF2-40B4-BE49-F238E27FC236}">
                <a16:creationId xmlns="" xmlns:a16="http://schemas.microsoft.com/office/drawing/2014/main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=""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693698"/>
            <a:chOff x="1183343" y="1464304"/>
            <a:chExt cx="8287714" cy="693698"/>
          </a:xfrm>
        </p:grpSpPr>
        <p:sp>
          <p:nvSpPr>
            <p:cNvPr id="186" name="TextBox 185">
              <a:extLst>
                <a:ext uri="{FF2B5EF4-FFF2-40B4-BE49-F238E27FC236}">
                  <a16:creationId xmlns=""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6463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/>
                <a:t>Đếm</a:t>
              </a:r>
              <a:r>
                <a:rPr lang="en-US" sz="3600" dirty="0"/>
                <a:t> </a:t>
              </a:r>
              <a:r>
                <a:rPr lang="en-US" sz="3600" dirty="0" err="1"/>
                <a:t>rồi</a:t>
              </a:r>
              <a:r>
                <a:rPr lang="en-US" sz="3600" dirty="0"/>
                <a:t> so </a:t>
              </a:r>
              <a:r>
                <a:rPr lang="en-US" sz="3600" dirty="0" err="1"/>
                <a:t>sánh</a:t>
              </a:r>
              <a:r>
                <a:rPr lang="en-US" sz="3600" dirty="0"/>
                <a:t> </a:t>
              </a:r>
              <a:r>
                <a:rPr lang="en-US" sz="3600" dirty="0" err="1"/>
                <a:t>các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 </a:t>
              </a:r>
              <a:r>
                <a:rPr lang="en-US" sz="3600" dirty="0" err="1"/>
                <a:t>tròn</a:t>
              </a:r>
              <a:r>
                <a:rPr lang="en-US" sz="3600" dirty="0"/>
                <a:t> </a:t>
              </a:r>
              <a:r>
                <a:rPr lang="en-US" sz="3600" dirty="0" err="1"/>
                <a:t>chục</a:t>
              </a:r>
              <a:r>
                <a:rPr lang="en-US" sz="36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=""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="" xmlns:a16="http://schemas.microsoft.com/office/drawing/2014/main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="" xmlns:a16="http://schemas.microsoft.com/office/drawing/2014/main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="" xmlns:a16="http://schemas.microsoft.com/office/drawing/2014/main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="" xmlns:a16="http://schemas.microsoft.com/office/drawing/2014/main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="" xmlns:a16="http://schemas.microsoft.com/office/drawing/2014/main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="" xmlns:a16="http://schemas.microsoft.com/office/drawing/2014/main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="" xmlns:a16="http://schemas.microsoft.com/office/drawing/2014/main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="" xmlns:a16="http://schemas.microsoft.com/office/drawing/2014/main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="" xmlns:a16="http://schemas.microsoft.com/office/drawing/2014/main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="" xmlns:a16="http://schemas.microsoft.com/office/drawing/2014/main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="" xmlns:a16="http://schemas.microsoft.com/office/drawing/2014/main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="" xmlns:a16="http://schemas.microsoft.com/office/drawing/2014/main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="" xmlns:a16="http://schemas.microsoft.com/office/drawing/2014/main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="" xmlns:a16="http://schemas.microsoft.com/office/drawing/2014/main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="" xmlns:a16="http://schemas.microsoft.com/office/drawing/2014/main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="" xmlns:a16="http://schemas.microsoft.com/office/drawing/2014/main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="" xmlns:a16="http://schemas.microsoft.com/office/drawing/2014/main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="" xmlns:a16="http://schemas.microsoft.com/office/drawing/2014/main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="" xmlns:a16="http://schemas.microsoft.com/office/drawing/2014/main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="" xmlns:a16="http://schemas.microsoft.com/office/drawing/2014/main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="" xmlns:a16="http://schemas.microsoft.com/office/drawing/2014/main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="" xmlns:a16="http://schemas.microsoft.com/office/drawing/2014/main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="" xmlns:a16="http://schemas.microsoft.com/office/drawing/2014/main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="" xmlns:a16="http://schemas.microsoft.com/office/drawing/2014/main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="" xmlns:a16="http://schemas.microsoft.com/office/drawing/2014/main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="" xmlns:a16="http://schemas.microsoft.com/office/drawing/2014/main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="" xmlns:a16="http://schemas.microsoft.com/office/drawing/2014/main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="" xmlns:a16="http://schemas.microsoft.com/office/drawing/2014/main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="" xmlns:a16="http://schemas.microsoft.com/office/drawing/2014/main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="" xmlns:a16="http://schemas.microsoft.com/office/drawing/2014/main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="" xmlns:a16="http://schemas.microsoft.com/office/drawing/2014/main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="" xmlns:a16="http://schemas.microsoft.com/office/drawing/2014/main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="" xmlns:a16="http://schemas.microsoft.com/office/drawing/2014/main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="" xmlns:a16="http://schemas.microsoft.com/office/drawing/2014/main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="" xmlns:a16="http://schemas.microsoft.com/office/drawing/2014/main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="" xmlns:a16="http://schemas.microsoft.com/office/drawing/2014/main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="" xmlns:a16="http://schemas.microsoft.com/office/drawing/2014/main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="" xmlns:a16="http://schemas.microsoft.com/office/drawing/2014/main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="" xmlns:a16="http://schemas.microsoft.com/office/drawing/2014/main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="" xmlns:a16="http://schemas.microsoft.com/office/drawing/2014/main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="" xmlns:a16="http://schemas.microsoft.com/office/drawing/2014/main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="" xmlns:a16="http://schemas.microsoft.com/office/drawing/2014/main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="" xmlns:a16="http://schemas.microsoft.com/office/drawing/2014/main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="" xmlns:a16="http://schemas.microsoft.com/office/drawing/2014/main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85" name="Group 184">
            <a:extLst>
              <a:ext uri="{FF2B5EF4-FFF2-40B4-BE49-F238E27FC236}">
                <a16:creationId xmlns=""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6" cy="707204"/>
            <a:chOff x="1183343" y="1464304"/>
            <a:chExt cx="6903946" cy="707204"/>
          </a:xfrm>
        </p:grpSpPr>
        <p:sp>
          <p:nvSpPr>
            <p:cNvPr id="186" name="TextBox 185">
              <a:extLst>
                <a:ext uri="{FF2B5EF4-FFF2-40B4-BE49-F238E27FC236}">
                  <a16:creationId xmlns=""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2" y="1525177"/>
              <a:ext cx="61349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=""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</TotalTime>
  <Words>382</Words>
  <Application>Microsoft Office PowerPoint</Application>
  <PresentationFormat>Custom</PresentationFormat>
  <Paragraphs>106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kiên nguyễn</cp:lastModifiedBy>
  <cp:revision>323</cp:revision>
  <dcterms:created xsi:type="dcterms:W3CDTF">2021-06-02T01:34:28Z</dcterms:created>
  <dcterms:modified xsi:type="dcterms:W3CDTF">2022-03-09T08:50:09Z</dcterms:modified>
</cp:coreProperties>
</file>