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57" r:id="rId4"/>
    <p:sldId id="256" r:id="rId5"/>
    <p:sldId id="258" r:id="rId6"/>
    <p:sldId id="267" r:id="rId7"/>
    <p:sldId id="269" r:id="rId8"/>
    <p:sldId id="270" r:id="rId9"/>
    <p:sldId id="259" r:id="rId10"/>
    <p:sldId id="260" r:id="rId11"/>
    <p:sldId id="261" r:id="rId12"/>
    <p:sldId id="277" r:id="rId13"/>
    <p:sldId id="264" r:id="rId14"/>
    <p:sldId id="262" r:id="rId15"/>
    <p:sldId id="273" r:id="rId16"/>
    <p:sldId id="275" r:id="rId17"/>
    <p:sldId id="263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  <a:srgbClr val="993300"/>
    <a:srgbClr val="800000"/>
    <a:srgbClr val="FFCC99"/>
    <a:srgbClr val="E2BCE2"/>
    <a:srgbClr val="FF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6"/>
    <p:restoredTop sz="94660"/>
  </p:normalViewPr>
  <p:slideViewPr>
    <p:cSldViewPr showGuides="1">
      <p:cViewPr>
        <p:scale>
          <a:sx n="69" d="100"/>
          <a:sy n="69" d="100"/>
        </p:scale>
        <p:origin x="-1194" y="-144"/>
      </p:cViewPr>
      <p:guideLst>
        <p:guide orient="horz" pos="2206"/>
        <p:guide pos="2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CCFFC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GIF"/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GIF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wmf"/><Relationship Id="rId1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Title 29697" descr="dss"/>
          <p:cNvPicPr>
            <a:picLocks noChangeAspect="1"/>
          </p:cNvPicPr>
          <p:nvPr>
            <p:ph type="ctrTitle"/>
          </p:nvPr>
        </p:nvPicPr>
        <p:blipFill>
          <a:blip r:embed="rId1"/>
          <a:stretch>
            <a:fillRect/>
          </a:stretch>
        </p:blipFill>
        <p:spPr>
          <a:xfrm>
            <a:off x="0" y="-381000"/>
            <a:ext cx="9144000" cy="7312025"/>
          </a:xfrm>
        </p:spPr>
      </p:pic>
      <p:sp>
        <p:nvSpPr>
          <p:cNvPr id="29699" name="Rectangles 29698"/>
          <p:cNvSpPr/>
          <p:nvPr/>
        </p:nvSpPr>
        <p:spPr>
          <a:xfrm>
            <a:off x="1295400" y="-3175"/>
            <a:ext cx="6548438" cy="160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Chào mừng các thầy cô</a:t>
            </a:r>
            <a:endParaRPr lang="en-US" sz="36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9701" name="Picture 29700" descr="019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19400"/>
            <a:ext cx="171926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2" name="Text Box 29701"/>
          <p:cNvSpPr txBox="1"/>
          <p:nvPr/>
        </p:nvSpPr>
        <p:spPr>
          <a:xfrm>
            <a:off x="1507490" y="4343400"/>
            <a:ext cx="5715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>
                <a:solidFill>
                  <a:srgbClr val="0000FF"/>
                </a:solidFill>
                <a:latin typeface=".VnTime" panose="020B7200000000000000" pitchFamily="34" charset="0"/>
              </a:rPr>
              <a:t>Gi¸o v</a:t>
            </a:r>
            <a:r>
              <a:rPr lang="vi-VN" sz="3200" b="1">
                <a:solidFill>
                  <a:srgbClr val="0000FF"/>
                </a:solidFill>
                <a:latin typeface=".VnTime" panose="020B7200000000000000" pitchFamily="34" charset="0"/>
              </a:rPr>
              <a:t>ie</a:t>
            </a:r>
            <a:r>
              <a:rPr sz="3200" b="1">
                <a:solidFill>
                  <a:srgbClr val="0000FF"/>
                </a:solidFill>
                <a:latin typeface=".VnTime" panose="020B7200000000000000" pitchFamily="34" charset="0"/>
              </a:rPr>
              <a:t>n : </a:t>
            </a:r>
            <a:r>
              <a:rPr lang="vi-VN" sz="3200" b="1">
                <a:solidFill>
                  <a:srgbClr val="0000FF"/>
                </a:solidFill>
                <a:latin typeface=".VnTime" panose="020B7200000000000000" pitchFamily="34" charset="0"/>
              </a:rPr>
              <a:t>H;Marita mlo</a:t>
            </a:r>
            <a:endParaRPr lang="vi-VN" sz="32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29704" name="Picture 29703" descr="Abelha_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553">
            <a:off x="609600" y="3124200"/>
            <a:ext cx="2006600" cy="191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29702" descr="Butterfly-03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18530">
            <a:off x="5114925" y="2124075"/>
            <a:ext cx="1960563" cy="152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Rectangles 29699"/>
          <p:cNvSpPr/>
          <p:nvPr/>
        </p:nvSpPr>
        <p:spPr>
          <a:xfrm>
            <a:off x="990600" y="1066800"/>
            <a:ext cx="7267575" cy="2286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en-US" sz="3200" b="1">
                <a:ln w="952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về dự giờ TNXH lớp 3</a:t>
            </a:r>
            <a:endParaRPr lang="en-US" sz="3200" b="1"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9708" name="Picture 29707" descr="Abelha_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553">
            <a:off x="609600" y="3124200"/>
            <a:ext cx="2006600" cy="191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9" name="Rectangles 29708"/>
          <p:cNvSpPr/>
          <p:nvPr/>
        </p:nvSpPr>
        <p:spPr>
          <a:xfrm>
            <a:off x="990600" y="990600"/>
            <a:ext cx="7266940" cy="2286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en-US" sz="3200" b="1">
                <a:ln w="952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về dự giờ TNXH lớp 3</a:t>
            </a:r>
            <a:endParaRPr lang="en-US" sz="3200" b="1"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6342" name="Picture 56341" descr="12798898_473421902856986_4393629532081232987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560" y="4852035"/>
            <a:ext cx="2352040" cy="20059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7169" descr="130090"/>
          <p:cNvPicPr>
            <a:picLocks noChangeAspect="1"/>
          </p:cNvPicPr>
          <p:nvPr/>
        </p:nvPicPr>
        <p:blipFill>
          <a:blip r:embed="rId1"/>
          <a:srcRect l="33333" t="28125"/>
          <a:stretch>
            <a:fillRect/>
          </a:stretch>
        </p:blipFill>
        <p:spPr>
          <a:xfrm>
            <a:off x="0" y="2019300"/>
            <a:ext cx="3276600" cy="2355850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1" name="Picture 7170" descr="Red_tailed_Haw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81200"/>
            <a:ext cx="2667000" cy="2362200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2" name="Oval 7171"/>
          <p:cNvSpPr/>
          <p:nvPr/>
        </p:nvSpPr>
        <p:spPr>
          <a:xfrm>
            <a:off x="6934200" y="2133600"/>
            <a:ext cx="1676400" cy="1066800"/>
          </a:xfrm>
          <a:prstGeom prst="ellipse">
            <a:avLst/>
          </a:prstGeom>
          <a:noFill/>
          <a:ln w="38100" cap="sq" cmpd="sng">
            <a:solidFill>
              <a:srgbClr val="6600CC"/>
            </a:solidFill>
            <a:prstDash val="solid"/>
            <a:headEnd type="none" w="sm" len="sm"/>
            <a:tailEnd type="none" w="sm" len="sm"/>
          </a:ln>
        </p:spPr>
        <p:txBody>
          <a:bodyPr wrap="none" lIns="91412" tIns="45707" rIns="91412" bIns="45707" anchor="ctr" anchorCtr="0"/>
          <a:p>
            <a:pPr algn="ctr"/>
            <a:endParaRPr lang="vi-VN" altLang="x-none" sz="3600">
              <a:solidFill>
                <a:srgbClr val="6600CC"/>
              </a:solidFill>
              <a:latin typeface="VNI-Times" pitchFamily="2" charset="0"/>
            </a:endParaRPr>
          </a:p>
        </p:txBody>
      </p:sp>
      <p:pic>
        <p:nvPicPr>
          <p:cNvPr id="7173" name="Picture 7172" descr="Ca vang"/>
          <p:cNvPicPr>
            <a:picLocks noChangeAspect="1"/>
          </p:cNvPicPr>
          <p:nvPr/>
        </p:nvPicPr>
        <p:blipFill>
          <a:blip r:embed="rId3"/>
          <a:srcRect l="50000" t="33521" r="6000" b="12547"/>
          <a:stretch>
            <a:fillRect/>
          </a:stretch>
        </p:blipFill>
        <p:spPr>
          <a:xfrm>
            <a:off x="3429000" y="2019300"/>
            <a:ext cx="2971800" cy="2362200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4" name="Oval 7173"/>
          <p:cNvSpPr/>
          <p:nvPr/>
        </p:nvSpPr>
        <p:spPr>
          <a:xfrm>
            <a:off x="5105400" y="2019300"/>
            <a:ext cx="1219200" cy="1600200"/>
          </a:xfrm>
          <a:prstGeom prst="ellipse">
            <a:avLst/>
          </a:prstGeom>
          <a:noFill/>
          <a:ln w="38100" cap="sq" cmpd="sng">
            <a:solidFill>
              <a:srgbClr val="00FFFF"/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endParaRPr lang="en-US"/>
          </a:p>
        </p:txBody>
      </p:sp>
      <p:sp>
        <p:nvSpPr>
          <p:cNvPr id="7175" name="Straight Connector 7174"/>
          <p:cNvSpPr/>
          <p:nvPr/>
        </p:nvSpPr>
        <p:spPr>
          <a:xfrm>
            <a:off x="1905000" y="4191000"/>
            <a:ext cx="1143000" cy="1143000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7176" name="Straight Connector 7175"/>
          <p:cNvSpPr/>
          <p:nvPr/>
        </p:nvSpPr>
        <p:spPr>
          <a:xfrm flipH="1">
            <a:off x="5486400" y="3619500"/>
            <a:ext cx="304800" cy="1638300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7177" name="Straight Connector 7176"/>
          <p:cNvSpPr/>
          <p:nvPr/>
        </p:nvSpPr>
        <p:spPr>
          <a:xfrm flipH="1">
            <a:off x="7315200" y="4305300"/>
            <a:ext cx="685800" cy="1333500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7178" name="16-Point Star 7177"/>
          <p:cNvSpPr/>
          <p:nvPr/>
        </p:nvSpPr>
        <p:spPr>
          <a:xfrm>
            <a:off x="1295400" y="5219700"/>
            <a:ext cx="6400800" cy="1638300"/>
          </a:xfrm>
          <a:prstGeom prst="star16">
            <a:avLst>
              <a:gd name="adj" fmla="val 43662"/>
            </a:avLst>
          </a:prstGeom>
          <a:solidFill>
            <a:srgbClr val="FFFF66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lIns="91412" tIns="45707" rIns="91412" bIns="45707" anchor="ctr" anchorCtr="0"/>
          <a:p>
            <a:pPr algn="ctr"/>
            <a:r>
              <a:rPr sz="3600" b="1">
                <a:solidFill>
                  <a:srgbClr val="FF33CC"/>
                </a:solidFill>
                <a:latin typeface="Times New Roman" panose="02020603050405020304" pitchFamily="18" charset="0"/>
              </a:rPr>
              <a:t>c</a:t>
            </a:r>
            <a:r>
              <a:rPr lang="vi-VN" altLang="x-none" sz="3600" b="1">
                <a:solidFill>
                  <a:srgbClr val="FF33CC"/>
                </a:solidFill>
                <a:latin typeface="Times New Roman" panose="02020603050405020304" pitchFamily="18" charset="0"/>
              </a:rPr>
              <a:t>ơ</a:t>
            </a:r>
            <a:r>
              <a:rPr sz="3600" b="1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quan</a:t>
            </a:r>
            <a:r>
              <a:rPr sz="3600" b="1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di</a:t>
            </a:r>
            <a:r>
              <a:rPr sz="3600" b="1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chuy</a:t>
            </a:r>
            <a:r>
              <a:rPr lang="vi-VN" altLang="x-none" sz="3600" b="1">
                <a:solidFill>
                  <a:srgbClr val="FF33CC"/>
                </a:solidFill>
                <a:latin typeface="Times New Roman" panose="02020603050405020304" pitchFamily="18" charset="0"/>
              </a:rPr>
              <a:t>ển</a:t>
            </a:r>
            <a:endParaRPr lang="vi-VN" altLang="x-none" sz="36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Oval 7178"/>
          <p:cNvSpPr/>
          <p:nvPr/>
        </p:nvSpPr>
        <p:spPr>
          <a:xfrm>
            <a:off x="571500" y="3390900"/>
            <a:ext cx="2247900" cy="762000"/>
          </a:xfrm>
          <a:prstGeom prst="ellipse">
            <a:avLst/>
          </a:prstGeom>
          <a:noFill/>
          <a:ln w="38100" cap="sq" cmpd="sng">
            <a:solidFill>
              <a:srgbClr val="FFFF99"/>
            </a:solidFill>
            <a:prstDash val="solid"/>
            <a:headEnd type="none" w="sm" len="sm"/>
            <a:tailEnd type="none" w="sm" len="sm"/>
          </a:ln>
        </p:spPr>
        <p:txBody>
          <a:bodyPr wrap="none" lIns="91412" tIns="45707" rIns="91412" bIns="45707" anchor="ctr" anchorCtr="0"/>
          <a:p>
            <a:pPr algn="ctr"/>
            <a:endParaRPr lang="vi-VN" altLang="x-none" sz="3600">
              <a:solidFill>
                <a:srgbClr val="6600CC"/>
              </a:solidFill>
              <a:latin typeface="VNI-Times" pitchFamily="2" charset="0"/>
            </a:endParaRPr>
          </a:p>
        </p:txBody>
      </p:sp>
      <p:sp>
        <p:nvSpPr>
          <p:cNvPr id="7180" name="Oval 7179"/>
          <p:cNvSpPr/>
          <p:nvPr/>
        </p:nvSpPr>
        <p:spPr>
          <a:xfrm>
            <a:off x="4572000" y="3543300"/>
            <a:ext cx="838200" cy="762000"/>
          </a:xfrm>
          <a:prstGeom prst="ellipse">
            <a:avLst/>
          </a:prstGeom>
          <a:noFill/>
          <a:ln w="38100" cap="sq" cmpd="sng">
            <a:solidFill>
              <a:srgbClr val="66FFFF"/>
            </a:solidFill>
            <a:prstDash val="solid"/>
            <a:headEnd type="none" w="sm" len="sm"/>
            <a:tailEnd type="none" w="sm" len="sm"/>
          </a:ln>
        </p:spPr>
        <p:txBody>
          <a:bodyPr wrap="none" lIns="91412" tIns="45707" rIns="91412" bIns="45707" anchor="ctr" anchorCtr="0"/>
          <a:p>
            <a:pPr algn="ctr"/>
            <a:endParaRPr lang="vi-VN" altLang="x-none" sz="3600">
              <a:solidFill>
                <a:srgbClr val="6600CC"/>
              </a:solidFill>
              <a:latin typeface="VNI-Times" pitchFamily="2" charset="0"/>
            </a:endParaRPr>
          </a:p>
        </p:txBody>
      </p:sp>
      <p:sp>
        <p:nvSpPr>
          <p:cNvPr id="7181" name="Oval 7180"/>
          <p:cNvSpPr/>
          <p:nvPr/>
        </p:nvSpPr>
        <p:spPr>
          <a:xfrm>
            <a:off x="7162800" y="3886200"/>
            <a:ext cx="1284288" cy="457200"/>
          </a:xfrm>
          <a:prstGeom prst="ellipse">
            <a:avLst/>
          </a:prstGeom>
          <a:noFill/>
          <a:ln w="38100" cap="sq" cmpd="sng">
            <a:solidFill>
              <a:srgbClr val="6600CC"/>
            </a:solidFill>
            <a:prstDash val="solid"/>
            <a:headEnd type="none" w="sm" len="sm"/>
            <a:tailEnd type="none" w="sm" len="sm"/>
          </a:ln>
        </p:spPr>
        <p:txBody>
          <a:bodyPr wrap="none" lIns="91412" tIns="45707" rIns="91412" bIns="45707" anchor="ctr" anchorCtr="0"/>
          <a:p>
            <a:pPr algn="ctr"/>
            <a:endParaRPr lang="vi-VN" altLang="x-none" sz="3600">
              <a:solidFill>
                <a:srgbClr val="6600CC"/>
              </a:solidFill>
              <a:latin typeface="VNI-Times" pitchFamily="2" charset="0"/>
            </a:endParaRPr>
          </a:p>
        </p:txBody>
      </p:sp>
      <p:sp>
        <p:nvSpPr>
          <p:cNvPr id="7182" name="Straight Connector 7181"/>
          <p:cNvSpPr/>
          <p:nvPr/>
        </p:nvSpPr>
        <p:spPr>
          <a:xfrm>
            <a:off x="4953000" y="4191000"/>
            <a:ext cx="76200" cy="1104900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grpSp>
        <p:nvGrpSpPr>
          <p:cNvPr id="7183" name="Group 7182"/>
          <p:cNvGrpSpPr/>
          <p:nvPr/>
        </p:nvGrpSpPr>
        <p:grpSpPr>
          <a:xfrm>
            <a:off x="6858000" y="3124200"/>
            <a:ext cx="304800" cy="2438400"/>
            <a:chOff x="3552" y="768"/>
            <a:chExt cx="735" cy="2016"/>
          </a:xfrm>
        </p:grpSpPr>
        <p:sp>
          <p:nvSpPr>
            <p:cNvPr id="7184" name="Straight Connector 7183"/>
            <p:cNvSpPr/>
            <p:nvPr/>
          </p:nvSpPr>
          <p:spPr>
            <a:xfrm flipH="1">
              <a:off x="3552" y="816"/>
              <a:ext cx="720" cy="1968"/>
            </a:xfrm>
            <a:prstGeom prst="line">
              <a:avLst/>
            </a:prstGeom>
            <a:ln w="57150" cap="sq" cmpd="sng">
              <a:solidFill>
                <a:srgbClr val="99FF99"/>
              </a:solidFill>
              <a:prstDash val="solid"/>
              <a:headEnd type="none" w="sm" len="sm"/>
              <a:tailEnd type="triangle" w="sm" len="sm"/>
            </a:ln>
          </p:spPr>
        </p:sp>
        <p:sp>
          <p:nvSpPr>
            <p:cNvPr id="7185" name="Straight Connector 7184"/>
            <p:cNvSpPr/>
            <p:nvPr/>
          </p:nvSpPr>
          <p:spPr>
            <a:xfrm flipH="1">
              <a:off x="3597" y="768"/>
              <a:ext cx="690" cy="2001"/>
            </a:xfrm>
            <a:prstGeom prst="line">
              <a:avLst/>
            </a:prstGeom>
            <a:ln w="57150" cap="sq" cmpd="sng">
              <a:solidFill>
                <a:schemeClr val="tx1"/>
              </a:solidFill>
              <a:prstDash val="solid"/>
              <a:headEnd type="none" w="sm" len="sm"/>
              <a:tailEnd type="triangle" w="sm" len="sm"/>
            </a:ln>
          </p:spPr>
        </p:sp>
      </p:grpSp>
      <p:sp>
        <p:nvSpPr>
          <p:cNvPr id="7186" name="Rectangles 7185"/>
          <p:cNvSpPr/>
          <p:nvPr/>
        </p:nvSpPr>
        <p:spPr>
          <a:xfrm>
            <a:off x="381000" y="-63500"/>
            <a:ext cx="8305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>
                <a:latin typeface=".VnTime" panose="020B7200000000000000" pitchFamily="34" charset="0"/>
              </a:rPr>
              <a:t>Thø s¸u ngµy 1</a:t>
            </a:r>
            <a:r>
              <a:rPr lang="vi-VN">
                <a:latin typeface=".VnTime" panose="020B7200000000000000" pitchFamily="34" charset="0"/>
              </a:rPr>
              <a:t>7</a:t>
            </a:r>
            <a:r>
              <a:rPr>
                <a:latin typeface=".VnTime" panose="020B7200000000000000" pitchFamily="34" charset="0"/>
              </a:rPr>
              <a:t> th¸ng 3 n</a:t>
            </a:r>
            <a:r>
              <a:rPr lang="vi-VN">
                <a:latin typeface=".VnTime" panose="020B7200000000000000" pitchFamily="34" charset="0"/>
              </a:rPr>
              <a:t>ă</a:t>
            </a:r>
            <a:r>
              <a:rPr>
                <a:latin typeface=".VnTime" panose="020B7200000000000000" pitchFamily="34" charset="0"/>
              </a:rPr>
              <a:t>m 20</a:t>
            </a:r>
            <a:r>
              <a:rPr lang="vi-VN">
                <a:latin typeface=".VnTime" panose="020B7200000000000000" pitchFamily="34" charset="0"/>
              </a:rPr>
              <a:t>21</a:t>
            </a:r>
            <a:br>
              <a:rPr>
                <a:latin typeface=".VnTime" panose="020B7200000000000000" pitchFamily="34" charset="0"/>
              </a:rPr>
            </a:br>
            <a:r>
              <a:rPr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7187" name="Rectangles 7186"/>
          <p:cNvSpPr/>
          <p:nvPr/>
        </p:nvSpPr>
        <p:spPr>
          <a:xfrm>
            <a:off x="3733800" y="990600"/>
            <a:ext cx="1895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8" grpId="0" animBg="1"/>
      <p:bldP spid="7179" grpId="0" animBg="1"/>
      <p:bldP spid="7180" grpId="0" animBg="1"/>
      <p:bldP spid="71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itle 3072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Thø s¸u ngµy 1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7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th¸ng 3 n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30723" name="Rectangles 30722"/>
          <p:cNvSpPr/>
          <p:nvPr/>
        </p:nvSpPr>
        <p:spPr>
          <a:xfrm>
            <a:off x="3581400" y="1447800"/>
            <a:ext cx="198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30724" name="Text Placeholder 30723"/>
          <p:cNvSpPr>
            <a:spLocks noGrp="1"/>
          </p:cNvSpPr>
          <p:nvPr>
            <p:ph type="body" idx="1"/>
          </p:nvPr>
        </p:nvSpPr>
        <p:spPr/>
        <p:txBody>
          <a:bodyPr/>
          <a:p/>
        </p:txBody>
      </p:sp>
      <p:pic>
        <p:nvPicPr>
          <p:cNvPr id="30725" name="Picture 30724" descr="hinh nen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590800"/>
            <a:ext cx="3352800" cy="297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30725" descr="Gato_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124200"/>
            <a:ext cx="1676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0726" descr="hong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667000"/>
            <a:ext cx="38100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30727" descr="Abelha_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553">
            <a:off x="6477000" y="3257550"/>
            <a:ext cx="2006600" cy="191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9" name="Picture 30728" descr="Butterfly-03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77891">
            <a:off x="4772025" y="3962400"/>
            <a:ext cx="1960563" cy="152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0" name="Text Box 30729"/>
          <p:cNvSpPr txBox="1"/>
          <p:nvPr/>
        </p:nvSpPr>
        <p:spPr>
          <a:xfrm>
            <a:off x="646430" y="1981200"/>
            <a:ext cx="601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FF00FF"/>
                </a:solidFill>
                <a:latin typeface=".VnTime" panose="020B7200000000000000" pitchFamily="34" charset="0"/>
              </a:rPr>
              <a:t>C¬ thÓ ®éng vËt th­êng gåm mÊy phÇn?</a:t>
            </a:r>
            <a:endParaRPr>
              <a:solidFill>
                <a:srgbClr val="FF00FF"/>
              </a:solidFill>
              <a:latin typeface=".VnTime" panose="020B7200000000000000" pitchFamily="34" charset="0"/>
            </a:endParaRPr>
          </a:p>
        </p:txBody>
      </p:sp>
      <p:sp>
        <p:nvSpPr>
          <p:cNvPr id="30731" name="Text Box 30730"/>
          <p:cNvSpPr txBox="1"/>
          <p:nvPr/>
        </p:nvSpPr>
        <p:spPr>
          <a:xfrm>
            <a:off x="152400" y="2362200"/>
            <a:ext cx="8686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latin typeface=".VnTime" panose="020B7200000000000000" pitchFamily="34" charset="0"/>
              </a:rPr>
              <a:t>   </a:t>
            </a:r>
            <a:r>
              <a:rPr>
                <a:solidFill>
                  <a:srgbClr val="FF3300"/>
                </a:solidFill>
                <a:latin typeface=".VnTime" panose="020B7200000000000000" pitchFamily="34" charset="0"/>
              </a:rPr>
              <a:t>C¬ thÓ ®éng vËt th­êng gåm ba phÇn: ®Çu, m</a:t>
            </a:r>
            <a:r>
              <a:rPr lang="vi-VN">
                <a:solidFill>
                  <a:srgbClr val="FF3300"/>
                </a:solidFill>
                <a:latin typeface=".VnTime" panose="020B7200000000000000" pitchFamily="34" charset="0"/>
              </a:rPr>
              <a:t>i</a:t>
            </a:r>
            <a:r>
              <a:rPr>
                <a:solidFill>
                  <a:srgbClr val="FF3300"/>
                </a:solidFill>
                <a:latin typeface=".VnTime" panose="020B7200000000000000" pitchFamily="34" charset="0"/>
              </a:rPr>
              <a:t>nh, c¬ quan di chuyÓn.</a:t>
            </a:r>
            <a:endParaRPr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3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31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31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31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31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0731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15363" descr="huou cao co"/>
          <p:cNvPicPr>
            <a:picLocks noChangeAspect="1"/>
          </p:cNvPicPr>
          <p:nvPr/>
        </p:nvPicPr>
        <p:blipFill>
          <a:blip r:embed="rId1"/>
          <a:srcRect l="31746"/>
          <a:stretch>
            <a:fillRect/>
          </a:stretch>
        </p:blipFill>
        <p:spPr>
          <a:xfrm>
            <a:off x="228600" y="1676400"/>
            <a:ext cx="3962400" cy="168402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5" name="Text Box 15364"/>
          <p:cNvSpPr txBox="1"/>
          <p:nvPr/>
        </p:nvSpPr>
        <p:spPr>
          <a:xfrm>
            <a:off x="609600" y="3428683"/>
            <a:ext cx="2590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>
                <a:latin typeface="Times New Roman" panose="02020603050405020304" pitchFamily="18" charset="0"/>
              </a:rPr>
              <a:t>Hươu cao cổ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5366" name="Text Box 15365"/>
          <p:cNvSpPr txBox="1"/>
          <p:nvPr/>
        </p:nvSpPr>
        <p:spPr>
          <a:xfrm>
            <a:off x="6943090" y="934403"/>
            <a:ext cx="1371600" cy="617537"/>
          </a:xfrm>
          <a:prstGeom prst="rect">
            <a:avLst/>
          </a:prstGeom>
          <a:noFill/>
          <a:ln w="38100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>
                <a:latin typeface="Times New Roman" panose="02020603050405020304" pitchFamily="18" charset="0"/>
              </a:rPr>
              <a:t>Đầu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5367" name="Text Box 15366"/>
          <p:cNvSpPr txBox="1"/>
          <p:nvPr/>
        </p:nvSpPr>
        <p:spPr>
          <a:xfrm>
            <a:off x="5715000" y="1802448"/>
            <a:ext cx="1828800" cy="617537"/>
          </a:xfrm>
          <a:prstGeom prst="rect">
            <a:avLst/>
          </a:prstGeom>
          <a:noFill/>
          <a:ln w="38100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>
                <a:latin typeface="Times New Roman" panose="02020603050405020304" pitchFamily="18" charset="0"/>
              </a:rPr>
              <a:t>Mình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5368" name="Text Box 15367"/>
          <p:cNvSpPr txBox="1"/>
          <p:nvPr/>
        </p:nvSpPr>
        <p:spPr>
          <a:xfrm>
            <a:off x="5486400" y="2582863"/>
            <a:ext cx="3505200" cy="617537"/>
          </a:xfrm>
          <a:prstGeom prst="rect">
            <a:avLst/>
          </a:prstGeom>
          <a:noFill/>
          <a:ln w="38100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>
                <a:latin typeface=".VnTime" panose="020B7200000000000000" pitchFamily="34" charset="0"/>
              </a:rPr>
              <a:t>C¬ quan di chuyÓn</a:t>
            </a:r>
            <a:r>
              <a:rPr sz="3200" b="1">
                <a:latin typeface="Times New Roman" panose="02020603050405020304" pitchFamily="18" charset="0"/>
              </a:rPr>
              <a:t>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5369" name="Straight Connector 15368"/>
          <p:cNvSpPr/>
          <p:nvPr/>
        </p:nvSpPr>
        <p:spPr>
          <a:xfrm flipV="1">
            <a:off x="3620770" y="1495425"/>
            <a:ext cx="3322320" cy="30734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0" name="Straight Connector 15369"/>
          <p:cNvSpPr/>
          <p:nvPr/>
        </p:nvSpPr>
        <p:spPr>
          <a:xfrm>
            <a:off x="1600200" y="2971483"/>
            <a:ext cx="4724400" cy="76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71" name="Straight Connector 15370"/>
          <p:cNvSpPr/>
          <p:nvPr/>
        </p:nvSpPr>
        <p:spPr>
          <a:xfrm>
            <a:off x="1828800" y="2209800"/>
            <a:ext cx="3886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5381" name="Picture 15380" descr="con kien"/>
          <p:cNvPicPr>
            <a:picLocks noChangeAspect="1"/>
          </p:cNvPicPr>
          <p:nvPr/>
        </p:nvPicPr>
        <p:blipFill>
          <a:blip r:embed="rId2"/>
          <a:srcRect t="7458" b="4895"/>
          <a:stretch>
            <a:fillRect/>
          </a:stretch>
        </p:blipFill>
        <p:spPr>
          <a:xfrm>
            <a:off x="228600" y="4164965"/>
            <a:ext cx="4283710" cy="17894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82" name="Text Box 15381"/>
          <p:cNvSpPr txBox="1"/>
          <p:nvPr/>
        </p:nvSpPr>
        <p:spPr>
          <a:xfrm>
            <a:off x="381000" y="61722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b="1">
                <a:latin typeface="Times New Roman" panose="02020603050405020304" pitchFamily="18" charset="0"/>
              </a:rPr>
              <a:t>Con kiến 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15383" name="Straight Connector 15382"/>
          <p:cNvSpPr/>
          <p:nvPr/>
        </p:nvSpPr>
        <p:spPr>
          <a:xfrm flipV="1">
            <a:off x="3307715" y="3963035"/>
            <a:ext cx="3245485" cy="883285"/>
          </a:xfrm>
          <a:prstGeom prst="line">
            <a:avLst/>
          </a:prstGeom>
          <a:ln w="57150" cap="flat" cmpd="sng">
            <a:solidFill>
              <a:srgbClr val="99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84" name="Straight Connector 15383"/>
          <p:cNvSpPr/>
          <p:nvPr/>
        </p:nvSpPr>
        <p:spPr>
          <a:xfrm>
            <a:off x="2196465" y="4693920"/>
            <a:ext cx="4509135" cy="251460"/>
          </a:xfrm>
          <a:prstGeom prst="line">
            <a:avLst/>
          </a:prstGeom>
          <a:ln w="57150" cap="flat" cmpd="sng">
            <a:solidFill>
              <a:srgbClr val="99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85" name="Straight Connector 15384"/>
          <p:cNvSpPr/>
          <p:nvPr/>
        </p:nvSpPr>
        <p:spPr>
          <a:xfrm>
            <a:off x="2538730" y="5331460"/>
            <a:ext cx="3023870" cy="688340"/>
          </a:xfrm>
          <a:prstGeom prst="line">
            <a:avLst/>
          </a:prstGeom>
          <a:ln w="57150" cap="flat" cmpd="sng">
            <a:solidFill>
              <a:srgbClr val="990033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86" name="Text Box 15385"/>
          <p:cNvSpPr txBox="1"/>
          <p:nvPr/>
        </p:nvSpPr>
        <p:spPr>
          <a:xfrm>
            <a:off x="6096000" y="3549968"/>
            <a:ext cx="1524000" cy="583565"/>
          </a:xfrm>
          <a:prstGeom prst="rect">
            <a:avLst/>
          </a:prstGeom>
          <a:noFill/>
          <a:ln w="38100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>
                <a:latin typeface="Times New Roman" panose="02020603050405020304" pitchFamily="18" charset="0"/>
              </a:rPr>
              <a:t>Đầu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5387" name="Text Box 15386"/>
          <p:cNvSpPr txBox="1"/>
          <p:nvPr/>
        </p:nvSpPr>
        <p:spPr>
          <a:xfrm>
            <a:off x="6629400" y="4571683"/>
            <a:ext cx="1828800" cy="617537"/>
          </a:xfrm>
          <a:prstGeom prst="rect">
            <a:avLst/>
          </a:prstGeom>
          <a:noFill/>
          <a:ln w="38100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>
                <a:latin typeface="Times New Roman" panose="02020603050405020304" pitchFamily="18" charset="0"/>
              </a:rPr>
              <a:t>Mình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5388" name="Text Box 15387"/>
          <p:cNvSpPr txBox="1"/>
          <p:nvPr/>
        </p:nvSpPr>
        <p:spPr>
          <a:xfrm>
            <a:off x="5486400" y="5791200"/>
            <a:ext cx="3505200" cy="617538"/>
          </a:xfrm>
          <a:prstGeom prst="rect">
            <a:avLst/>
          </a:prstGeom>
          <a:noFill/>
          <a:ln w="38100" cap="flat" cmpd="sng">
            <a:solidFill>
              <a:srgbClr val="99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>
                <a:latin typeface=".VnTime" panose="020B7200000000000000" pitchFamily="34" charset="0"/>
              </a:rPr>
              <a:t>C¬ quan di chuyÓn</a:t>
            </a:r>
            <a:r>
              <a:rPr sz="3200" b="1">
                <a:latin typeface="Times New Roman" panose="02020603050405020304" pitchFamily="18" charset="0"/>
              </a:rPr>
              <a:t>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15389" name="Rectangles 15388"/>
          <p:cNvSpPr/>
          <p:nvPr/>
        </p:nvSpPr>
        <p:spPr>
          <a:xfrm>
            <a:off x="381000" y="-63500"/>
            <a:ext cx="830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>
                <a:latin typeface=".VnTime" panose="020B7200000000000000" pitchFamily="34" charset="0"/>
              </a:rPr>
              <a:t>Thø s¸u ngµy 1</a:t>
            </a:r>
            <a:r>
              <a:rPr lang="vi-VN">
                <a:latin typeface=".VnTime" panose="020B7200000000000000" pitchFamily="34" charset="0"/>
              </a:rPr>
              <a:t>7</a:t>
            </a:r>
            <a:r>
              <a:rPr>
                <a:latin typeface=".VnTime" panose="020B7200000000000000" pitchFamily="34" charset="0"/>
              </a:rPr>
              <a:t> th¸ng 3 n</a:t>
            </a:r>
            <a:r>
              <a:rPr lang="vi-VN">
                <a:latin typeface=".VnTime" panose="020B7200000000000000" pitchFamily="34" charset="0"/>
              </a:rPr>
              <a:t>ăm 2021</a:t>
            </a:r>
            <a:endParaRPr lang="vi-VN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15390" name="Rectangles 15389"/>
          <p:cNvSpPr/>
          <p:nvPr/>
        </p:nvSpPr>
        <p:spPr>
          <a:xfrm>
            <a:off x="3733800" y="990600"/>
            <a:ext cx="1895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  <p:bldP spid="15366" grpId="0" bldLvl="0" animBg="1"/>
      <p:bldP spid="15366" grpId="1" bldLvl="0" animBg="1"/>
      <p:bldP spid="15367" grpId="0" bldLvl="0" animBg="1"/>
      <p:bldP spid="15367" grpId="1" bldLvl="0" animBg="1"/>
      <p:bldP spid="15368" grpId="0" bldLvl="0" animBg="1"/>
      <p:bldP spid="15368" grpId="1" bldLvl="0" animBg="1"/>
      <p:bldP spid="15382" grpId="0"/>
      <p:bldP spid="15386" grpId="0" bldLvl="0" animBg="1"/>
      <p:bldP spid="15387" grpId="0" bldLvl="0" animBg="1"/>
      <p:bldP spid="15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8193" descr="tieu de 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-228600"/>
            <a:ext cx="929640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8194" descr="tieu de 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929640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8195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5632450"/>
            <a:ext cx="1447800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8196" descr="phaononm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4000500"/>
            <a:ext cx="42862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8197" descr="prod_401_104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181600"/>
            <a:ext cx="1457325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PubRRectCallout"/>
          <p:cNvSpPr>
            <a:spLocks noEditPoints="1"/>
          </p:cNvSpPr>
          <p:nvPr/>
        </p:nvSpPr>
        <p:spPr>
          <a:xfrm>
            <a:off x="1295400" y="1981200"/>
            <a:ext cx="7277100" cy="3886200"/>
          </a:xfrm>
          <a:custGeom>
            <a:avLst/>
            <a:gdLst>
              <a:gd name="A1" fmla="val 8607"/>
              <a:gd name="G0" fmla="+- 0 0 0"/>
              <a:gd name="G1" fmla="+- A1 0 0"/>
              <a:gd name="txL" fmla="*/ 145 w 21600"/>
              <a:gd name="txT" fmla="*/ 145 h 21600"/>
              <a:gd name="txR" fmla="*/ 21409 w 21600"/>
              <a:gd name="txB" fmla="*/ 17106 h 21600"/>
            </a:gdLst>
            <a:ahLst/>
            <a:cxnLst>
              <a:cxn ang="17694720">
                <a:pos x="10800" y="0"/>
              </a:cxn>
              <a:cxn ang="11796480">
                <a:pos x="0" y="8638"/>
              </a:cxn>
              <a:cxn ang="5898240">
                <a:pos x="G1" y="21600"/>
              </a:cxn>
              <a:cxn ang="5898240">
                <a:pos x="10800" y="17277"/>
              </a:cxn>
              <a:cxn ang="0">
                <a:pos x="21600" y="8638"/>
              </a:cxn>
            </a:cxnLst>
            <a:rect l="txL" t="txT" r="txR" b="txB"/>
            <a:pathLst>
              <a:path w="21600" h="21600">
                <a:moveTo>
                  <a:pt x="532" y="0"/>
                </a:moveTo>
                <a:arcTo wR="532" hR="532" stAng="-5400000" swAng="-5400000"/>
                <a:lnTo>
                  <a:pt x="0" y="16745"/>
                </a:lnTo>
                <a:arcTo wR="532" hR="532" stAng="10800000" swAng="-5400000"/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arcTo wR="584" hR="532" stAng="5400000" swAng="-5400000"/>
                <a:lnTo>
                  <a:pt x="21600" y="532"/>
                </a:lnTo>
                <a:arcTo wR="584" hR="532" stAng="0" swAng="-5400000"/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lIns="91436" tIns="45718" rIns="91436" bIns="45718"/>
          <a:p>
            <a:r>
              <a:rPr sz="3200">
                <a:solidFill>
                  <a:srgbClr val="0000CC"/>
                </a:solidFill>
                <a:latin typeface=".VnTime" panose="020B7200000000000000" pitchFamily="34" charset="0"/>
              </a:rPr>
              <a:t>        Trong tù nhiªn cã rÊt nhiÒu loµi ®éng vËt. Chóng cã h</a:t>
            </a:r>
            <a:r>
              <a:rPr lang="vi-VN" sz="3200">
                <a:solidFill>
                  <a:srgbClr val="0000CC"/>
                </a:solidFill>
                <a:latin typeface=".VnTime" panose="020B7200000000000000" pitchFamily="34" charset="0"/>
              </a:rPr>
              <a:t>i</a:t>
            </a:r>
            <a:r>
              <a:rPr sz="3200">
                <a:solidFill>
                  <a:srgbClr val="0000CC"/>
                </a:solidFill>
                <a:latin typeface=".VnTime" panose="020B7200000000000000" pitchFamily="34" charset="0"/>
              </a:rPr>
              <a:t>nh d¹ng, ®é lín, ... kh¸c nhau. C¬ thÓ chóng th­êng gåm ba phÇn: ®Çu, m</a:t>
            </a:r>
            <a:r>
              <a:rPr lang="vi-VN" sz="3200">
                <a:solidFill>
                  <a:srgbClr val="0000CC"/>
                </a:solidFill>
                <a:latin typeface=".VnTime" panose="020B7200000000000000" pitchFamily="34" charset="0"/>
              </a:rPr>
              <a:t>i</a:t>
            </a:r>
            <a:r>
              <a:rPr sz="3200">
                <a:solidFill>
                  <a:srgbClr val="0000CC"/>
                </a:solidFill>
                <a:latin typeface=".VnTime" panose="020B7200000000000000" pitchFamily="34" charset="0"/>
              </a:rPr>
              <a:t>nh vµ c¬ quan di chuyÓn.</a:t>
            </a:r>
            <a:endParaRPr sz="32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8200" name="Rectangles 8199"/>
          <p:cNvSpPr/>
          <p:nvPr/>
        </p:nvSpPr>
        <p:spPr>
          <a:xfrm>
            <a:off x="1066800" y="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Thø s¸u ngµy 1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7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th¸ng 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3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n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8201" name="Rectangles 8200"/>
          <p:cNvSpPr/>
          <p:nvPr/>
        </p:nvSpPr>
        <p:spPr>
          <a:xfrm>
            <a:off x="4114800" y="106680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26625"/>
          <p:cNvSpPr>
            <a:spLocks noGrp="1"/>
          </p:cNvSpPr>
          <p:nvPr>
            <p:ph type="title"/>
          </p:nvPr>
        </p:nvSpPr>
        <p:spPr>
          <a:xfrm>
            <a:off x="457200" y="99060"/>
            <a:ext cx="8246110" cy="1714500"/>
          </a:xfrm>
        </p:spPr>
        <p:txBody>
          <a:bodyPr anchor="ctr" anchorCtr="0"/>
          <a:p>
            <a:b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</a:b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b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</a:b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26627" name="Text Placeholder 2662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184515" cy="4450080"/>
          </a:xfrm>
        </p:spPr>
        <p:txBody>
          <a:bodyPr/>
          <a:p/>
        </p:txBody>
      </p:sp>
      <p:sp>
        <p:nvSpPr>
          <p:cNvPr id="26628" name="Rectangles 26627"/>
          <p:cNvSpPr/>
          <p:nvPr/>
        </p:nvSpPr>
        <p:spPr>
          <a:xfrm>
            <a:off x="3581400" y="1219200"/>
            <a:ext cx="190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26633" name="Picture 26632" descr="VOG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0"/>
            <a:ext cx="1981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26633" descr="bd13721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7163"/>
            <a:ext cx="2362200" cy="1620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5" name="Text Box 26634"/>
          <p:cNvSpPr txBox="1"/>
          <p:nvPr/>
        </p:nvSpPr>
        <p:spPr>
          <a:xfrm>
            <a:off x="2660650" y="1877060"/>
            <a:ext cx="4959350" cy="572135"/>
          </a:xfrm>
          <a:prstGeom prst="rect">
            <a:avLst/>
          </a:prstGeom>
          <a:noFill/>
          <a:ln w="9525">
            <a:noFill/>
          </a:ln>
        </p:spPr>
        <p:txBody>
          <a:bodyPr wrap="square" lIns="80010" tIns="40005" rIns="80010" bIns="40005">
            <a:spAutoFit/>
          </a:bodyPr>
          <a:p>
            <a:pPr algn="ctr">
              <a:spcBef>
                <a:spcPct val="50000"/>
              </a:spcBef>
            </a:pP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Ích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lợi, t</a:t>
            </a:r>
            <a:r>
              <a:rPr sz="3200">
                <a:solidFill>
                  <a:srgbClr val="0000CC"/>
                </a:solidFill>
                <a:latin typeface=".VnTime" panose="020B7200000000000000" pitchFamily="34" charset="0"/>
              </a:rPr>
              <a:t>¸c h¹i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vật:</a:t>
            </a:r>
            <a:endParaRPr sz="32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Text Box 26635"/>
          <p:cNvSpPr txBox="1"/>
          <p:nvPr/>
        </p:nvSpPr>
        <p:spPr>
          <a:xfrm>
            <a:off x="1206500" y="2362200"/>
            <a:ext cx="6985000" cy="1156970"/>
          </a:xfrm>
          <a:prstGeom prst="rect">
            <a:avLst/>
          </a:prstGeom>
          <a:noFill/>
          <a:ln w="9525">
            <a:noFill/>
          </a:ln>
        </p:spPr>
        <p:txBody>
          <a:bodyPr lIns="80010" tIns="40005" rIns="80010" bIns="40005">
            <a:spAutoFit/>
          </a:bodyPr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Động</a:t>
            </a:r>
            <a:r>
              <a:rPr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vật</a:t>
            </a:r>
            <a:r>
              <a:rPr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có</a:t>
            </a:r>
            <a:r>
              <a:rPr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ích</a:t>
            </a:r>
            <a:r>
              <a:rPr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lợi</a:t>
            </a:r>
            <a:r>
              <a:rPr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gì</a:t>
            </a:r>
            <a:r>
              <a:rPr>
                <a:solidFill>
                  <a:srgbClr val="660033"/>
                </a:solidFill>
                <a:latin typeface="Times New Roman" panose="02020603050405020304" pitchFamily="18" charset="0"/>
              </a:rPr>
              <a:t>?  </a:t>
            </a:r>
            <a:endParaRPr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Blip>
                <a:blip r:embed="rId3"/>
              </a:buBlip>
            </a:pPr>
            <a:r>
              <a:rPr>
                <a:solidFill>
                  <a:srgbClr val="660033"/>
                </a:solidFill>
                <a:latin typeface=".VnTime" panose="020B7200000000000000" pitchFamily="34" charset="0"/>
              </a:rPr>
              <a:t>CÇn lµm </a:t>
            </a:r>
            <a:r>
              <a:rPr dirty="0" err="1">
                <a:solidFill>
                  <a:srgbClr val="660033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>
                <a:solidFill>
                  <a:srgbClr val="660033"/>
                </a:solidFill>
                <a:latin typeface=".VnTime" panose="020B7200000000000000" pitchFamily="34" charset="0"/>
              </a:rPr>
              <a:t> ®èi víi ®éng vËt cã Ých?</a:t>
            </a:r>
            <a:endParaRPr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26637" name="Text Box 26636"/>
          <p:cNvSpPr txBox="1"/>
          <p:nvPr/>
        </p:nvSpPr>
        <p:spPr>
          <a:xfrm>
            <a:off x="304800" y="3441700"/>
            <a:ext cx="8851900" cy="3070225"/>
          </a:xfrm>
          <a:prstGeom prst="rect">
            <a:avLst/>
          </a:prstGeom>
          <a:noFill/>
          <a:ln w="9525">
            <a:noFill/>
          </a:ln>
        </p:spPr>
        <p:txBody>
          <a:bodyPr lIns="80010" tIns="40005" rIns="80010" bIns="40005"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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Động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vật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rất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nhiều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ích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lợi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để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làm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>
                <a:solidFill>
                  <a:srgbClr val="0000CC"/>
                </a:solidFill>
                <a:latin typeface=".VnTime" panose="020B7200000000000000" pitchFamily="34" charset="0"/>
                <a:sym typeface="Wingdings 2" panose="05020102010507070707" pitchFamily="18" charset="2"/>
              </a:rPr>
              <a:t>thùc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phẩm</a:t>
            </a:r>
            <a:r>
              <a:rPr>
                <a:solidFill>
                  <a:srgbClr val="0000CC"/>
                </a:solidFill>
                <a:latin typeface=".VnTime" panose="020B7200000000000000" pitchFamily="34" charset="0"/>
                <a:sym typeface="Wingdings 2" panose="05020102010507070707" pitchFamily="18" charset="2"/>
              </a:rPr>
              <a:t> (gµ, lîn, bß, ...);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để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làm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thuốc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chữa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bệnh </a:t>
            </a:r>
            <a:r>
              <a:rPr>
                <a:solidFill>
                  <a:srgbClr val="0000CC"/>
                </a:solidFill>
                <a:latin typeface=".VnTime" panose="020B7200000000000000" pitchFamily="34" charset="0"/>
                <a:sym typeface="Wingdings 2" panose="05020102010507070707" pitchFamily="18" charset="2"/>
              </a:rPr>
              <a:t>(bä c¹p, mËt gÊu, gan c¸ thu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,...);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để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xuất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khẩu </a:t>
            </a:r>
            <a:r>
              <a:rPr>
                <a:solidFill>
                  <a:srgbClr val="0000CC"/>
                </a:solidFill>
                <a:latin typeface=".VnTime" panose="020B7200000000000000" pitchFamily="34" charset="0"/>
                <a:sym typeface="Wingdings 2" panose="05020102010507070707" pitchFamily="18" charset="2"/>
              </a:rPr>
              <a:t>(t«m, c¸,…).</a:t>
            </a:r>
            <a:endParaRPr>
              <a:solidFill>
                <a:srgbClr val="0000CC"/>
              </a:solidFill>
              <a:latin typeface=".VnTime" panose="020B7200000000000000" pitchFamily="34" charset="0"/>
              <a:sym typeface="Wingdings 2" panose="05020102010507070707" pitchFamily="18" charset="2"/>
            </a:endParaRPr>
          </a:p>
          <a:p>
            <a:pPr>
              <a:spcBef>
                <a:spcPct val="50000"/>
              </a:spcBef>
            </a:pP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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Cần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bảo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vệ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chăm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sóc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>
                <a:solidFill>
                  <a:srgbClr val="0000CC"/>
                </a:solidFill>
                <a:latin typeface=".VnTime" panose="020B7200000000000000" pitchFamily="34" charset="0"/>
                <a:sym typeface="Wingdings 2" panose="05020102010507070707" pitchFamily="18" charset="2"/>
              </a:rPr>
              <a:t>®éng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vật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nhất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những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động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vật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quý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hiếm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để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đảm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bảo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cân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bằng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hệ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dirty="0" err="1"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sinh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thái.</a:t>
            </a:r>
            <a:endParaRPr>
              <a:solidFill>
                <a:srgbClr val="0000CC"/>
              </a:solidFill>
              <a:latin typeface="Times New Roman" panose="02020603050405020304" pitchFamily="18" charset="0"/>
              <a:sym typeface="Wingdings 2" panose="05020102010507070707" pitchFamily="18" charset="2"/>
            </a:endParaRPr>
          </a:p>
          <a:p>
            <a:pPr algn="ctr">
              <a:spcBef>
                <a:spcPct val="50000"/>
              </a:spcBef>
            </a:pPr>
            <a:r>
              <a:rPr>
                <a:solidFill>
                  <a:srgbClr val="0000CC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endParaRPr>
              <a:solidFill>
                <a:srgbClr val="0000CC"/>
              </a:solidFill>
              <a:latin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26638" name="Oval 26637"/>
          <p:cNvSpPr/>
          <p:nvPr/>
        </p:nvSpPr>
        <p:spPr>
          <a:xfrm>
            <a:off x="228600" y="1701800"/>
            <a:ext cx="2514600" cy="6604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80010" tIns="40005" rIns="80010" bIns="40005" anchor="ctr" anchorCtr="0"/>
          <a:p>
            <a:pPr algn="ctr"/>
            <a:r>
              <a:rPr sz="3200" dirty="0" err="1">
                <a:latin typeface="Times New Roman" panose="02020603050405020304" pitchFamily="18" charset="0"/>
              </a:rPr>
              <a:t>Hoạt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</a:rPr>
              <a:t>động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>
                <a:latin typeface="Times New Roman" panose="02020603050405020304" pitchFamily="18" charset="0"/>
              </a:rPr>
              <a:t>2</a:t>
            </a:r>
            <a:r>
              <a:rPr>
                <a:latin typeface="Times New Roman" panose="02020603050405020304" pitchFamily="18" charset="0"/>
              </a:rPr>
              <a:t>: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26649" name="Rectangles 26648"/>
          <p:cNvSpPr/>
          <p:nvPr/>
        </p:nvSpPr>
        <p:spPr>
          <a:xfrm>
            <a:off x="457200" y="304800"/>
            <a:ext cx="8185150" cy="1587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800">
                <a:solidFill>
                  <a:schemeClr val="tx1"/>
                </a:solidFill>
                <a:latin typeface=".VnTime" panose="020B7200000000000000" pitchFamily="34" charset="0"/>
                <a:sym typeface="+mn-ea"/>
              </a:rPr>
              <a:t>Thø s¸u ngµy 1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  <a:sym typeface="+mn-ea"/>
              </a:rPr>
              <a:t>7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  <a:sym typeface="+mn-ea"/>
              </a:rPr>
              <a:t> th¸ng 3 n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  <a:sym typeface="+mn-ea"/>
              </a:rPr>
              <a:t>ă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  <a:sym typeface="+mn-ea"/>
              </a:rPr>
              <a:t>m 20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  <a:sym typeface="+mn-ea"/>
              </a:rPr>
              <a:t>21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endParaRPr sz="2800" b="1" u="sng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26656" name="Rectangles 26655"/>
          <p:cNvSpPr/>
          <p:nvPr/>
        </p:nvSpPr>
        <p:spPr>
          <a:xfrm>
            <a:off x="762000" y="465455"/>
            <a:ext cx="8274050" cy="13481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vi-VN"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26657" name="Rectangles 26656"/>
          <p:cNvSpPr/>
          <p:nvPr/>
        </p:nvSpPr>
        <p:spPr>
          <a:xfrm>
            <a:off x="3429000" y="1600200"/>
            <a:ext cx="1941195" cy="441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3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3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3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charRg st="0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37">
                                            <p:txEl>
                                              <p:charRg st="0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37">
                                            <p:txEl>
                                              <p:charRg st="0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37">
                                            <p:txEl>
                                              <p:charRg st="0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charRg st="26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636">
                                            <p:txEl>
                                              <p:charRg st="26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636">
                                            <p:txEl>
                                              <p:charRg st="26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636">
                                            <p:txEl>
                                              <p:charRg st="26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charRg st="153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6637">
                                            <p:txEl>
                                              <p:charRg st="153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6637">
                                            <p:txEl>
                                              <p:charRg st="153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6637">
                                            <p:txEl>
                                              <p:charRg st="153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build="allAtOnce"/>
      <p:bldP spid="26638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6" name="Rectangles 28675"/>
          <p:cNvSpPr/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Thø s¸u ngµy 1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7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th¸ng 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3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n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b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</a:b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28677" name="Rectangles 28676"/>
          <p:cNvSpPr/>
          <p:nvPr/>
        </p:nvSpPr>
        <p:spPr>
          <a:xfrm>
            <a:off x="3581400" y="1219200"/>
            <a:ext cx="190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28678" name="Picture 28677" descr="RA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0"/>
            <a:ext cx="13716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28682" descr="images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1430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97" name="Text Box 28696"/>
          <p:cNvSpPr txBox="1"/>
          <p:nvPr/>
        </p:nvSpPr>
        <p:spPr>
          <a:xfrm>
            <a:off x="2667000" y="1676400"/>
            <a:ext cx="4953000" cy="566738"/>
          </a:xfrm>
          <a:prstGeom prst="rect">
            <a:avLst/>
          </a:prstGeom>
          <a:noFill/>
          <a:ln w="9525">
            <a:noFill/>
          </a:ln>
        </p:spPr>
        <p:txBody>
          <a:bodyPr lIns="80010" tIns="40005" rIns="80010" bIns="40005">
            <a:spAutoFit/>
          </a:bodyPr>
          <a:p>
            <a:pPr algn="ctr">
              <a:spcBef>
                <a:spcPct val="50000"/>
              </a:spcBef>
            </a:pP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Ích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lợi, t</a:t>
            </a:r>
            <a:r>
              <a:rPr sz="3200">
                <a:solidFill>
                  <a:srgbClr val="0000CC"/>
                </a:solidFill>
                <a:latin typeface=".VnTime" panose="020B7200000000000000" pitchFamily="34" charset="0"/>
              </a:rPr>
              <a:t>¸c h¹i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>
                <a:solidFill>
                  <a:srgbClr val="0000CC"/>
                </a:solidFill>
                <a:latin typeface="Times New Roman" panose="02020603050405020304" pitchFamily="18" charset="0"/>
              </a:rPr>
              <a:t>vật:</a:t>
            </a:r>
            <a:endParaRPr sz="32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8" name="Oval 28697"/>
          <p:cNvSpPr/>
          <p:nvPr/>
        </p:nvSpPr>
        <p:spPr>
          <a:xfrm>
            <a:off x="228600" y="1524000"/>
            <a:ext cx="2514600" cy="8382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wrap="none" lIns="80010" tIns="40005" rIns="80010" bIns="40005" anchor="ctr" anchorCtr="0"/>
          <a:p>
            <a:pPr algn="ctr"/>
            <a:r>
              <a:rPr sz="3200" dirty="0" err="1">
                <a:latin typeface="Times New Roman" panose="02020603050405020304" pitchFamily="18" charset="0"/>
              </a:rPr>
              <a:t>Hoạt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</a:rPr>
              <a:t>động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>
                <a:latin typeface="Times New Roman" panose="02020603050405020304" pitchFamily="18" charset="0"/>
              </a:rPr>
              <a:t>2</a:t>
            </a:r>
            <a:r>
              <a:rPr>
                <a:latin typeface="Times New Roman" panose="02020603050405020304" pitchFamily="18" charset="0"/>
              </a:rPr>
              <a:t>: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28701" name="Rectangles 28700"/>
          <p:cNvSpPr/>
          <p:nvPr/>
        </p:nvSpPr>
        <p:spPr>
          <a:xfrm>
            <a:off x="381000" y="2209800"/>
            <a:ext cx="701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Hãy nêu tên các con vật có hại?</a:t>
            </a:r>
            <a:endParaRPr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702" name="Rectangles 28701"/>
          <p:cNvSpPr/>
          <p:nvPr/>
        </p:nvSpPr>
        <p:spPr>
          <a:xfrm>
            <a:off x="5334000" y="2209800"/>
            <a:ext cx="3657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>
                <a:latin typeface="Times New Roman" panose="02020603050405020304" pitchFamily="18" charset="0"/>
              </a:rPr>
              <a:t>Chuột, ruồi, muỗi…</a:t>
            </a:r>
            <a:endParaRPr>
              <a:latin typeface="Times New Roman" panose="02020603050405020304" pitchFamily="18" charset="0"/>
            </a:endParaRPr>
          </a:p>
        </p:txBody>
      </p:sp>
      <p:pic>
        <p:nvPicPr>
          <p:cNvPr id="28703" name="Picture 28702" descr="con ruồi (Bai côn trung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572000"/>
            <a:ext cx="2667000" cy="183515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704" name="Picture 28703" descr="con%20mu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4572000"/>
            <a:ext cx="2933700" cy="182245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705" name="Picture 28704" descr="norway_rat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572000"/>
            <a:ext cx="2971800" cy="18288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706" name="Rectangles 28705"/>
          <p:cNvSpPr/>
          <p:nvPr/>
        </p:nvSpPr>
        <p:spPr>
          <a:xfrm>
            <a:off x="228600" y="2667000"/>
            <a:ext cx="83058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b="1">
                <a:latin typeface="Times New Roman" panose="02020603050405020304" pitchFamily="18" charset="0"/>
              </a:rPr>
              <a:t>*</a:t>
            </a:r>
            <a:r>
              <a:rPr>
                <a:latin typeface="Times New Roman" panose="02020603050405020304" pitchFamily="18" charset="0"/>
              </a:rPr>
              <a:t>Chuột cắn phá đồ đạc, lúa, gạo… ,ruồi, muỗi là vật trung gian truyền bệnh cho người…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28707" name="Text Box 28706"/>
          <p:cNvSpPr txBox="1"/>
          <p:nvPr/>
        </p:nvSpPr>
        <p:spPr>
          <a:xfrm>
            <a:off x="533400" y="3429000"/>
            <a:ext cx="6477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latin typeface=".VnTime" panose="020B7200000000000000" pitchFamily="34" charset="0"/>
              </a:rPr>
              <a:t>CÇn lµm </a:t>
            </a:r>
            <a:r>
              <a:rPr dirty="0" err="1">
                <a:solidFill>
                  <a:srgbClr val="660033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>
                <a:latin typeface=".VnTime" panose="020B7200000000000000" pitchFamily="34" charset="0"/>
              </a:rPr>
              <a:t> víi c¸c con vËt cã h¹i?</a:t>
            </a:r>
            <a:endParaRPr>
              <a:latin typeface=".VnTime" panose="020B7200000000000000" pitchFamily="34" charset="0"/>
            </a:endParaRPr>
          </a:p>
        </p:txBody>
      </p:sp>
      <p:sp>
        <p:nvSpPr>
          <p:cNvPr id="28708" name="Text Box 28707"/>
          <p:cNvSpPr txBox="1"/>
          <p:nvPr/>
        </p:nvSpPr>
        <p:spPr>
          <a:xfrm>
            <a:off x="609600" y="3962400"/>
            <a:ext cx="6248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latin typeface=".VnTime" panose="020B7200000000000000" pitchFamily="34" charset="0"/>
              </a:rPr>
              <a:t>DiÖt trõ c¸c con vËt cã h¹i.</a:t>
            </a:r>
            <a:endParaRPr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870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870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870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1" grpId="0"/>
      <p:bldP spid="28702" grpId="0"/>
      <p:bldP spid="28706" grpId="0"/>
      <p:bldP spid="287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s 9217"/>
          <p:cNvSpPr/>
          <p:nvPr/>
        </p:nvSpPr>
        <p:spPr>
          <a:xfrm>
            <a:off x="2185988" y="152400"/>
            <a:ext cx="49530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trò chơi</a:t>
            </a:r>
            <a:endParaRPr lang="en-US" sz="3600" b="1">
              <a:ln w="190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Rectangles 9218"/>
          <p:cNvSpPr/>
          <p:nvPr/>
        </p:nvSpPr>
        <p:spPr>
          <a:xfrm>
            <a:off x="2057400" y="9906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 bạn con gì ?</a:t>
            </a:r>
            <a:endParaRPr lang="en-US" sz="3600" b="1" i="1">
              <a:ln w="190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Flowchart: Process 9219"/>
          <p:cNvSpPr/>
          <p:nvPr/>
        </p:nvSpPr>
        <p:spPr>
          <a:xfrm>
            <a:off x="76200" y="2057400"/>
            <a:ext cx="2895600" cy="16764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i="1">
                <a:latin typeface="Times New Roman" panose="02020603050405020304" pitchFamily="18" charset="0"/>
              </a:rPr>
              <a:t>Con gì có cánh 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Mà lại biết bơi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Ngày xuống ao chơi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Đêm về đẻ trứng</a:t>
            </a:r>
            <a:endParaRPr sz="2400" b="1" i="1">
              <a:latin typeface="Times New Roman" panose="02020603050405020304" pitchFamily="18" charset="0"/>
            </a:endParaRPr>
          </a:p>
        </p:txBody>
      </p:sp>
      <p:sp>
        <p:nvSpPr>
          <p:cNvPr id="9221" name="Flowchart: Process 9220"/>
          <p:cNvSpPr/>
          <p:nvPr/>
        </p:nvSpPr>
        <p:spPr>
          <a:xfrm>
            <a:off x="3048000" y="2057400"/>
            <a:ext cx="2743200" cy="16764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i="1">
                <a:solidFill>
                  <a:srgbClr val="800000"/>
                </a:solidFill>
                <a:latin typeface="Times New Roman" panose="02020603050405020304" pitchFamily="18" charset="0"/>
              </a:rPr>
              <a:t>Con gì ăn cỏ</a:t>
            </a:r>
            <a:endParaRPr sz="2400" b="1" i="1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solidFill>
                  <a:srgbClr val="800000"/>
                </a:solidFill>
                <a:latin typeface="Times New Roman" panose="02020603050405020304" pitchFamily="18" charset="0"/>
              </a:rPr>
              <a:t>Đầu có hai sừng</a:t>
            </a:r>
            <a:endParaRPr sz="2400" b="1" i="1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solidFill>
                  <a:srgbClr val="800000"/>
                </a:solidFill>
                <a:latin typeface="Times New Roman" panose="02020603050405020304" pitchFamily="18" charset="0"/>
              </a:rPr>
              <a:t>Lỗ mũi buộc thừng</a:t>
            </a:r>
            <a:endParaRPr sz="2400" b="1" i="1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solidFill>
                  <a:srgbClr val="800000"/>
                </a:solidFill>
                <a:latin typeface="Times New Roman" panose="02020603050405020304" pitchFamily="18" charset="0"/>
              </a:rPr>
              <a:t>Cày bừa rất giỏi</a:t>
            </a:r>
            <a:endParaRPr sz="2400" b="1" i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Flowchart: Process 9221"/>
          <p:cNvSpPr/>
          <p:nvPr/>
        </p:nvSpPr>
        <p:spPr>
          <a:xfrm>
            <a:off x="5943600" y="2057400"/>
            <a:ext cx="2971800" cy="16764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 i="1">
                <a:latin typeface="Times New Roman" panose="02020603050405020304" pitchFamily="18" charset="0"/>
              </a:rPr>
              <a:t>Con gì nhảy nhót leo 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trèo. Mình đầy lông </a:t>
            </a:r>
            <a:endParaRPr sz="2400" b="1" i="1">
              <a:latin typeface="Times New Roman" panose="02020603050405020304" pitchFamily="18" charset="0"/>
            </a:endParaRPr>
          </a:p>
          <a:p>
            <a:pPr algn="ctr"/>
            <a:r>
              <a:rPr sz="2400" b="1" i="1">
                <a:latin typeface="Times New Roman" panose="02020603050405020304" pitchFamily="18" charset="0"/>
              </a:rPr>
              <a:t>lá nhăn nheo làm trò.</a:t>
            </a:r>
            <a:endParaRPr sz="2400" b="1" i="1">
              <a:latin typeface="Times New Roman" panose="02020603050405020304" pitchFamily="18" charset="0"/>
            </a:endParaRPr>
          </a:p>
        </p:txBody>
      </p:sp>
      <p:pic>
        <p:nvPicPr>
          <p:cNvPr id="9223" name="Picture 9222" descr="flowers_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3" y="2057400"/>
            <a:ext cx="2895600" cy="167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4" name="Picture 9223" descr="39196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057400"/>
            <a:ext cx="2743200" cy="17049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5" name="Picture 9224" descr="flowers_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057400"/>
            <a:ext cx="2971800" cy="17049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9226" name="Group 9225"/>
          <p:cNvGrpSpPr/>
          <p:nvPr/>
        </p:nvGrpSpPr>
        <p:grpSpPr>
          <a:xfrm>
            <a:off x="2590800" y="3810000"/>
            <a:ext cx="3352800" cy="3048000"/>
            <a:chOff x="1632" y="2400"/>
            <a:chExt cx="2112" cy="1920"/>
          </a:xfrm>
        </p:grpSpPr>
        <p:sp>
          <p:nvSpPr>
            <p:cNvPr id="9227" name="Oval Callout 9226"/>
            <p:cNvSpPr/>
            <p:nvPr/>
          </p:nvSpPr>
          <p:spPr>
            <a:xfrm>
              <a:off x="2400" y="2400"/>
              <a:ext cx="1008" cy="624"/>
            </a:xfrm>
            <a:prstGeom prst="wedgeEllipseCallout">
              <a:avLst>
                <a:gd name="adj1" fmla="val -54565"/>
                <a:gd name="adj2" fmla="val -52884"/>
              </a:avLst>
            </a:prstGeom>
            <a:solidFill>
              <a:srgbClr val="ACF2EB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r>
                <a:rPr sz="24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Là</a:t>
              </a:r>
              <a:r>
                <a:rPr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con </a:t>
              </a:r>
              <a:r>
                <a:rPr sz="24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trâu</a:t>
              </a:r>
              <a:endParaRPr sz="2400" b="1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9228" name="Picture 9227" descr="20775990_images1527745_trau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2" y="3168"/>
              <a:ext cx="2112" cy="1152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grpSp>
        <p:nvGrpSpPr>
          <p:cNvPr id="9229" name="Group 9228"/>
          <p:cNvGrpSpPr/>
          <p:nvPr/>
        </p:nvGrpSpPr>
        <p:grpSpPr>
          <a:xfrm>
            <a:off x="0" y="3733800"/>
            <a:ext cx="2514600" cy="3124200"/>
            <a:chOff x="0" y="2352"/>
            <a:chExt cx="1584" cy="1968"/>
          </a:xfrm>
        </p:grpSpPr>
        <p:sp>
          <p:nvSpPr>
            <p:cNvPr id="9230" name="Oval Callout 9229"/>
            <p:cNvSpPr/>
            <p:nvPr/>
          </p:nvSpPr>
          <p:spPr>
            <a:xfrm>
              <a:off x="144" y="2352"/>
              <a:ext cx="1008" cy="576"/>
            </a:xfrm>
            <a:prstGeom prst="wedgeEllipseCallout">
              <a:avLst>
                <a:gd name="adj1" fmla="val 30060"/>
                <a:gd name="adj2" fmla="val 11302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sz="20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Là</a:t>
              </a:r>
              <a:r>
                <a:rPr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 con </a:t>
              </a:r>
              <a:r>
                <a:rPr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vịt</a:t>
              </a:r>
              <a:endParaRPr sz="24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  <a:p>
              <a:pPr algn="ctr"/>
              <a:endParaRPr sz="240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9231" name="Picture 9230" descr="75802612353628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168"/>
              <a:ext cx="1584" cy="1152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grpSp>
        <p:nvGrpSpPr>
          <p:cNvPr id="9232" name="Group 9231"/>
          <p:cNvGrpSpPr/>
          <p:nvPr/>
        </p:nvGrpSpPr>
        <p:grpSpPr>
          <a:xfrm>
            <a:off x="6096000" y="4114800"/>
            <a:ext cx="3048000" cy="2743200"/>
            <a:chOff x="3840" y="2592"/>
            <a:chExt cx="1920" cy="1728"/>
          </a:xfrm>
        </p:grpSpPr>
        <p:sp>
          <p:nvSpPr>
            <p:cNvPr id="9233" name="Oval Callout 9232"/>
            <p:cNvSpPr/>
            <p:nvPr/>
          </p:nvSpPr>
          <p:spPr>
            <a:xfrm>
              <a:off x="4320" y="2592"/>
              <a:ext cx="1056" cy="624"/>
            </a:xfrm>
            <a:prstGeom prst="wedgeEllipseCallout">
              <a:avLst>
                <a:gd name="adj1" fmla="val 18560"/>
                <a:gd name="adj2" fmla="val -9968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spcBef>
                  <a:spcPct val="50000"/>
                </a:spcBef>
              </a:pPr>
              <a:endParaRPr sz="1800" b="1">
                <a:solidFill>
                  <a:srgbClr val="CC0000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Là</a:t>
              </a:r>
              <a:r>
                <a:rPr sz="24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 con </a:t>
              </a:r>
              <a:r>
                <a:rPr sz="2400" b="1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khỉ</a:t>
              </a:r>
              <a:endParaRPr sz="24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  <a:p>
              <a:pPr algn="ctr"/>
              <a:endParaRPr sz="24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9234" name="Picture 9233" descr="Khỉ (thú TT)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0" y="3168"/>
              <a:ext cx="1920" cy="1152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itle 3174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anchor="ctr" anchorCtr="0"/>
          <a:p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Thø s¸u ngµy 1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7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th¸ng 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3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n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31748" name="Rectangles 31747"/>
          <p:cNvSpPr>
            <a:spLocks noTextEdit="1"/>
          </p:cNvSpPr>
          <p:nvPr/>
        </p:nvSpPr>
        <p:spPr>
          <a:xfrm>
            <a:off x="3429000" y="1371600"/>
            <a:ext cx="2133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31750" name="Picture 31749" descr="dolphi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5638800"/>
            <a:ext cx="2286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31750" descr="Abelha_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8553">
            <a:off x="6553200" y="1981200"/>
            <a:ext cx="1905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31751" descr="Butterfly-03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77891">
            <a:off x="1601788" y="2054225"/>
            <a:ext cx="2127250" cy="2894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4" name="Rectangles 31753"/>
          <p:cNvSpPr/>
          <p:nvPr/>
        </p:nvSpPr>
        <p:spPr>
          <a:xfrm>
            <a:off x="533400" y="2209800"/>
            <a:ext cx="81534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>
                <a:solidFill>
                  <a:srgbClr val="0000CC"/>
                </a:solidFill>
                <a:latin typeface=".VnTime" panose="020B7200000000000000" pitchFamily="34" charset="0"/>
              </a:rPr>
              <a:t>     Trong tù nhiªn cã rÊt nhiÒu loµi ®éng vËt. Chóng cã h</a:t>
            </a:r>
            <a:r>
              <a:rPr lang="vi-VN">
                <a:solidFill>
                  <a:srgbClr val="0000CC"/>
                </a:solidFill>
                <a:latin typeface=".VnTime" panose="020B7200000000000000" pitchFamily="34" charset="0"/>
              </a:rPr>
              <a:t>i</a:t>
            </a:r>
            <a:r>
              <a:rPr>
                <a:solidFill>
                  <a:srgbClr val="0000CC"/>
                </a:solidFill>
                <a:latin typeface=".VnTime" panose="020B7200000000000000" pitchFamily="34" charset="0"/>
              </a:rPr>
              <a:t>nh d¹ng, ®é lín, ... kh¸c nhau. C¬ thÓ chóng th­êng gåm ba phÇn: ®Çu, m</a:t>
            </a:r>
            <a:r>
              <a:rPr lang="vi-VN">
                <a:solidFill>
                  <a:srgbClr val="0000CC"/>
                </a:solidFill>
                <a:latin typeface=".VnTime" panose="020B7200000000000000" pitchFamily="34" charset="0"/>
              </a:rPr>
              <a:t>i</a:t>
            </a:r>
            <a:r>
              <a:rPr>
                <a:solidFill>
                  <a:srgbClr val="0000CC"/>
                </a:solidFill>
                <a:latin typeface=".VnTime" panose="020B7200000000000000" pitchFamily="34" charset="0"/>
              </a:rPr>
              <a:t>nh vµ c¬ quan di chuyÓn.</a:t>
            </a:r>
            <a:endParaRPr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31755" name="Text Box 31754"/>
          <p:cNvSpPr txBox="1"/>
          <p:nvPr/>
        </p:nvSpPr>
        <p:spPr>
          <a:xfrm>
            <a:off x="1143000" y="4191000"/>
            <a:ext cx="7543800" cy="180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CC6600"/>
                </a:solidFill>
                <a:latin typeface=".VnTime" panose="020B7200000000000000" pitchFamily="34" charset="0"/>
              </a:rPr>
              <a:t>   * DÆn dß: </a:t>
            </a:r>
            <a:endParaRPr>
              <a:solidFill>
                <a:srgbClr val="CC6600"/>
              </a:solidFill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>
                <a:solidFill>
                  <a:srgbClr val="CC6600"/>
                </a:solidFill>
                <a:latin typeface=".VnTime" panose="020B7200000000000000" pitchFamily="34" charset="0"/>
              </a:rPr>
              <a:t>      - ¤n bµi, tiÕp tôc t×m hiÓu vÒ thÕ giíi ®éng vËt.</a:t>
            </a:r>
            <a:endParaRPr>
              <a:solidFill>
                <a:srgbClr val="CC6600"/>
              </a:solidFill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>
                <a:solidFill>
                  <a:srgbClr val="CC6600"/>
                </a:solidFill>
                <a:latin typeface=".VnTime" panose="020B7200000000000000" pitchFamily="34" charset="0"/>
              </a:rPr>
              <a:t>     - ChuÈn bÞ bµi sau: C«n trïng.</a:t>
            </a:r>
            <a:endParaRPr>
              <a:solidFill>
                <a:srgbClr val="CC66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charRg st="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54">
                                            <p:txEl>
                                              <p:charRg st="0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charRg st="14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55">
                                            <p:txEl>
                                              <p:charRg st="14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charRg st="70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755">
                                            <p:txEl>
                                              <p:charRg st="70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32769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905000"/>
            <a:ext cx="4953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2770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3276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32771" descr="White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00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WhitecornerFl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294946" flipH="1">
            <a:off x="5995988" y="3741738"/>
            <a:ext cx="2760662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WhitecornerFlow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7200"/>
            <a:ext cx="3124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5" name="Rectangles 32774"/>
          <p:cNvSpPr/>
          <p:nvPr/>
        </p:nvSpPr>
        <p:spPr>
          <a:xfrm>
            <a:off x="1752600" y="4724400"/>
            <a:ext cx="5638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6000" b="1" i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6000" b="1" i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6" name="Rectangles 32775"/>
          <p:cNvSpPr/>
          <p:nvPr/>
        </p:nvSpPr>
        <p:spPr>
          <a:xfrm>
            <a:off x="990600" y="381000"/>
            <a:ext cx="75438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 i="1">
                <a:ln w="952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33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thầy, cô và các em sức khỏe</a:t>
            </a:r>
            <a:endParaRPr lang="en-US" sz="5400" b="1" i="1">
              <a:ln w="952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CC3300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 anchorCtr="0"/>
          <a:p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Thø s¸u ngµy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 17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 th¸ng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 3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 n</a:t>
            </a:r>
            <a:r>
              <a:rPr lang="en-US" sz="20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>
                <a:latin typeface=".VnTime" panose="020B7200000000000000" pitchFamily="34" charset="0"/>
              </a:rPr>
              <a:t>   </a:t>
            </a:r>
            <a:r>
              <a:rPr>
                <a:solidFill>
                  <a:srgbClr val="660033"/>
                </a:solidFill>
                <a:latin typeface=".VnTime" panose="020B7200000000000000" pitchFamily="34" charset="0"/>
              </a:rPr>
              <a:t>H¸t bµi : Cïng móa h¸t d­íi tr</a:t>
            </a:r>
            <a:r>
              <a:rPr lang="en-US">
                <a:solidFill>
                  <a:srgbClr val="660033"/>
                </a:solidFill>
                <a:latin typeface=".VnTime" panose="020B7200000000000000" pitchFamily="34" charset="0"/>
              </a:rPr>
              <a:t>ă</a:t>
            </a:r>
            <a:r>
              <a:rPr>
                <a:solidFill>
                  <a:srgbClr val="660033"/>
                </a:solidFill>
                <a:latin typeface=".VnTime" panose="020B7200000000000000" pitchFamily="34" charset="0"/>
              </a:rPr>
              <a:t>ng</a:t>
            </a:r>
            <a:r>
              <a:rPr>
                <a:solidFill>
                  <a:srgbClr val="FF33CC"/>
                </a:solidFill>
                <a:latin typeface=".VnTime" panose="020B7200000000000000" pitchFamily="34" charset="0"/>
              </a:rPr>
              <a:t>.</a:t>
            </a:r>
            <a:endParaRPr>
              <a:solidFill>
                <a:srgbClr val="FF33CC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>
                <a:solidFill>
                  <a:srgbClr val="CC00CC"/>
                </a:solidFill>
                <a:latin typeface=".VnTime" panose="020B7200000000000000" pitchFamily="34" charset="0"/>
              </a:rPr>
              <a:t>Trong bµi h¸t cã nh÷ng con vËt nµo?</a:t>
            </a:r>
            <a:endParaRPr>
              <a:solidFill>
                <a:srgbClr val="CC00CC"/>
              </a:solidFill>
              <a:latin typeface=".VnTime" panose="020B7200000000000000" pitchFamily="34" charset="0"/>
            </a:endParaRPr>
          </a:p>
        </p:txBody>
      </p:sp>
      <p:pic>
        <p:nvPicPr>
          <p:cNvPr id="3076" name="Picture 3075" descr="t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200400"/>
            <a:ext cx="2819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3076" descr="Con sóc(Bai Động vật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200400"/>
            <a:ext cx="2667000" cy="2286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9" name="Picture 3078" descr="huou cao co"/>
          <p:cNvPicPr>
            <a:picLocks noChangeAspect="1"/>
          </p:cNvPicPr>
          <p:nvPr/>
        </p:nvPicPr>
        <p:blipFill>
          <a:blip r:embed="rId3"/>
          <a:srcRect l="31746"/>
          <a:stretch>
            <a:fillRect/>
          </a:stretch>
        </p:blipFill>
        <p:spPr>
          <a:xfrm>
            <a:off x="3581400" y="3200400"/>
            <a:ext cx="2209800" cy="22828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89" name="Picture 3088" descr="3d bi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04800"/>
            <a:ext cx="297180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charRg st="38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charRg st="38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charRg st="38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charRg st="38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sz="3600" kern="1200" baseline="0">
                <a:solidFill>
                  <a:schemeClr val="tx1"/>
                </a:solidFill>
                <a:latin typeface=".VnTime" panose="020B7200000000000000" pitchFamily="34" charset="0"/>
              </a:rPr>
              <a:t>Thø s¸u ngµy </a:t>
            </a:r>
            <a:r>
              <a:rPr lang="vi-VN" sz="3600" kern="1200" baseline="0">
                <a:solidFill>
                  <a:schemeClr val="tx1"/>
                </a:solidFill>
                <a:latin typeface=".VnTime" panose="020B7200000000000000" pitchFamily="34" charset="0"/>
              </a:rPr>
              <a:t>17</a:t>
            </a:r>
            <a:r>
              <a:rPr sz="3600" kern="1200" baseline="0">
                <a:solidFill>
                  <a:schemeClr val="tx1"/>
                </a:solidFill>
                <a:latin typeface=".VnTime" panose="020B7200000000000000" pitchFamily="34" charset="0"/>
              </a:rPr>
              <a:t> th¸ng </a:t>
            </a:r>
            <a:r>
              <a:rPr lang="vi-VN" sz="3600" kern="1200" baseline="0">
                <a:solidFill>
                  <a:schemeClr val="tx1"/>
                </a:solidFill>
                <a:latin typeface=".VnTime" panose="020B7200000000000000" pitchFamily="34" charset="0"/>
              </a:rPr>
              <a:t>3</a:t>
            </a:r>
            <a:r>
              <a:rPr sz="3600" kern="1200" baseline="0">
                <a:solidFill>
                  <a:schemeClr val="tx1"/>
                </a:solidFill>
                <a:latin typeface=".VnTime" panose="020B7200000000000000" pitchFamily="34" charset="0"/>
              </a:rPr>
              <a:t> n</a:t>
            </a:r>
            <a:r>
              <a:rPr lang="vi-VN" sz="3600" kern="1200" baseline="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3600" kern="1200" baseline="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3600" kern="1200" baseline="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3600" kern="1200" baseline="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3600" u="sng" kern="1200" baseline="0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sz="3600" u="sng" kern="1200" baseline="0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2052" name="Cloud Callout 2051"/>
          <p:cNvSpPr/>
          <p:nvPr/>
        </p:nvSpPr>
        <p:spPr>
          <a:xfrm>
            <a:off x="2438400" y="2438400"/>
            <a:ext cx="4800600" cy="1600200"/>
          </a:xfrm>
          <a:prstGeom prst="cloudCallout">
            <a:avLst>
              <a:gd name="adj1" fmla="val -41269"/>
              <a:gd name="adj2" fmla="val 81051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0" hangingPunct="0"/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</a:rPr>
              <a:t>Đ</a:t>
            </a:r>
            <a:r>
              <a:rPr sz="3600" b="1">
                <a:solidFill>
                  <a:schemeClr val="tx1"/>
                </a:solidFill>
                <a:latin typeface=".VnTime" panose="020B7200000000000000" pitchFamily="34" charset="0"/>
              </a:rPr>
              <a:t>éng vËt sèng ë ®©u?</a:t>
            </a:r>
            <a:endParaRPr sz="3600" b="1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2053" name="Rectangles 2052"/>
          <p:cNvSpPr/>
          <p:nvPr/>
        </p:nvSpPr>
        <p:spPr>
          <a:xfrm>
            <a:off x="304800" y="4876800"/>
            <a:ext cx="85344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u="sng">
                <a:solidFill>
                  <a:schemeClr val="tx2"/>
                </a:solidFill>
                <a:latin typeface=".VnTime" panose="020B7200000000000000" pitchFamily="34" charset="0"/>
              </a:rPr>
              <a:t>Tr¶ lêi:</a:t>
            </a:r>
            <a:r>
              <a:rPr sz="3200">
                <a:solidFill>
                  <a:srgbClr val="FF00FF"/>
                </a:solidFill>
                <a:latin typeface=".VnTime" panose="020B7200000000000000" pitchFamily="34" charset="0"/>
              </a:rPr>
              <a:t> </a:t>
            </a:r>
            <a:endParaRPr sz="3200">
              <a:solidFill>
                <a:srgbClr val="FF00FF"/>
              </a:solidFill>
              <a:latin typeface=".VnTime" panose="020B7200000000000000" pitchFamily="34" charset="0"/>
            </a:endParaRPr>
          </a:p>
          <a:p>
            <a:r>
              <a:rPr sz="3200">
                <a:solidFill>
                  <a:srgbClr val="FF00FF"/>
                </a:solidFill>
                <a:latin typeface=".VnTime" panose="020B7200000000000000" pitchFamily="34" charset="0"/>
              </a:rPr>
              <a:t>    §éng vËt sèng ë trªn c¹n, d­íi n­íc vµ bay l­în trªn kh«ng.</a:t>
            </a:r>
            <a:endParaRPr sz="3200">
              <a:solidFill>
                <a:srgbClr val="FF00FF"/>
              </a:solidFill>
              <a:latin typeface=".VnTime" panose="020B7200000000000000" pitchFamily="34" charset="0"/>
            </a:endParaRPr>
          </a:p>
        </p:txBody>
      </p:sp>
      <p:pic>
        <p:nvPicPr>
          <p:cNvPr id="2054" name="Picture 2053" descr="Ganso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33600"/>
            <a:ext cx="3108325" cy="2252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2054" descr="CMISC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00400"/>
            <a:ext cx="3048000" cy="235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Rectangles 2056"/>
          <p:cNvSpPr/>
          <p:nvPr/>
        </p:nvSpPr>
        <p:spPr>
          <a:xfrm>
            <a:off x="3581400" y="1676400"/>
            <a:ext cx="198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ldLvl="0" animBg="1"/>
      <p:bldP spid="2052" grpId="1" bldLvl="0" animBg="1"/>
      <p:bldP spid="2053" grpId="0"/>
      <p:bldP spid="20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>
          <a:xfrm>
            <a:off x="457200" y="876300"/>
            <a:ext cx="8229600" cy="4525963"/>
          </a:xfrm>
        </p:spPr>
        <p:txBody>
          <a:bodyPr/>
          <a:p>
            <a:pPr algn="ctr">
              <a:buNone/>
            </a:pPr>
            <a:endParaRPr sz="4000">
              <a:solidFill>
                <a:srgbClr val="CC00CC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 u="sng">
                <a:solidFill>
                  <a:srgbClr val="CC00CC"/>
                </a:solidFill>
                <a:latin typeface=".VnTime" panose="020B7200000000000000" pitchFamily="34" charset="0"/>
              </a:rPr>
              <a:t>Ho¹t ®éng 1</a:t>
            </a:r>
            <a:r>
              <a:rPr>
                <a:solidFill>
                  <a:srgbClr val="CC00CC"/>
                </a:solidFill>
                <a:latin typeface=".VnTime" panose="020B7200000000000000" pitchFamily="34" charset="0"/>
              </a:rPr>
              <a:t>: Quan s¸t vµ th¶o luËn:</a:t>
            </a:r>
            <a:endParaRPr>
              <a:solidFill>
                <a:srgbClr val="CC00CC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 sz="2800">
                <a:solidFill>
                  <a:schemeClr val="accent2"/>
                </a:solidFill>
                <a:latin typeface=".VnTime" panose="020B7200000000000000" pitchFamily="34" charset="0"/>
              </a:rPr>
              <a:t>    </a:t>
            </a:r>
            <a:r>
              <a:rPr sz="2800">
                <a:solidFill>
                  <a:srgbClr val="663300"/>
                </a:solidFill>
                <a:latin typeface=".VnTime" panose="020B7200000000000000" pitchFamily="34" charset="0"/>
              </a:rPr>
              <a:t>- Gäi tªn c¸c con vËt trong tranh.</a:t>
            </a:r>
            <a:endParaRPr sz="2800"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pic>
        <p:nvPicPr>
          <p:cNvPr id="4100" name="Picture 4099" descr="Con bò (Bai Động vật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2819400"/>
            <a:ext cx="4953000" cy="3733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01" name="Text Box 4100"/>
          <p:cNvSpPr txBox="1"/>
          <p:nvPr/>
        </p:nvSpPr>
        <p:spPr>
          <a:xfrm>
            <a:off x="3962400" y="57912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>
                <a:solidFill>
                  <a:srgbClr val="FF0066"/>
                </a:solidFill>
                <a:latin typeface=".VnTime" panose="020B7200000000000000" pitchFamily="34" charset="0"/>
              </a:rPr>
              <a:t>Con bß</a:t>
            </a:r>
            <a:endParaRPr sz="240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4104" name="Rectangles 4103"/>
          <p:cNvSpPr/>
          <p:nvPr/>
        </p:nvSpPr>
        <p:spPr>
          <a:xfrm>
            <a:off x="1066800" y="0"/>
            <a:ext cx="77724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Thø s¸u ngµy 1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7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th¸ng 3 n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4107" name="Rectangles 4106"/>
          <p:cNvSpPr/>
          <p:nvPr/>
        </p:nvSpPr>
        <p:spPr>
          <a:xfrm>
            <a:off x="4038600" y="1143000"/>
            <a:ext cx="1895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4108" name="Picture 4107" descr="ho"/>
          <p:cNvPicPr>
            <a:picLocks noChangeAspect="1"/>
          </p:cNvPicPr>
          <p:nvPr/>
        </p:nvPicPr>
        <p:blipFill>
          <a:blip r:embed="rId2"/>
          <a:srcRect l="42337" t="13690" r="4118" b="15117"/>
          <a:stretch>
            <a:fillRect/>
          </a:stretch>
        </p:blipFill>
        <p:spPr>
          <a:xfrm>
            <a:off x="1905000" y="2819400"/>
            <a:ext cx="4953000" cy="38512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09" name="Text Box 4108"/>
          <p:cNvSpPr txBox="1"/>
          <p:nvPr/>
        </p:nvSpPr>
        <p:spPr>
          <a:xfrm>
            <a:off x="3733800" y="59436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>
                <a:solidFill>
                  <a:srgbClr val="FF00FF"/>
                </a:solidFill>
                <a:latin typeface=".VnTime" panose="020B7200000000000000" pitchFamily="34" charset="0"/>
              </a:rPr>
              <a:t>Con hæ</a:t>
            </a:r>
            <a:endParaRPr sz="2400">
              <a:solidFill>
                <a:srgbClr val="FF00FF"/>
              </a:solidFill>
              <a:latin typeface=".VnTime" panose="020B7200000000000000" pitchFamily="34" charset="0"/>
            </a:endParaRPr>
          </a:p>
        </p:txBody>
      </p:sp>
      <p:pic>
        <p:nvPicPr>
          <p:cNvPr id="4110" name="Picture 4109" descr="Con sóc(Bai Động vật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19400"/>
            <a:ext cx="5029200" cy="3810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12" name="Text Box 4111"/>
          <p:cNvSpPr txBox="1"/>
          <p:nvPr/>
        </p:nvSpPr>
        <p:spPr>
          <a:xfrm>
            <a:off x="3733800" y="58674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66"/>
                </a:solidFill>
                <a:latin typeface=".VnTime" panose="020B7200000000000000" pitchFamily="34" charset="0"/>
              </a:rPr>
              <a:t>Con sãc</a:t>
            </a:r>
            <a:endParaRPr sz="240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pic>
        <p:nvPicPr>
          <p:cNvPr id="4113" name="Picture 4112" descr="Con voi (bài Động vật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895600"/>
            <a:ext cx="5029200" cy="3733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14" name="Text Box 4113"/>
          <p:cNvSpPr txBox="1"/>
          <p:nvPr/>
        </p:nvSpPr>
        <p:spPr>
          <a:xfrm>
            <a:off x="4267200" y="58674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66"/>
                </a:solidFill>
                <a:latin typeface=".VnTime" panose="020B7200000000000000" pitchFamily="34" charset="0"/>
              </a:rPr>
              <a:t>Con voi</a:t>
            </a:r>
            <a:endParaRPr sz="240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pic>
        <p:nvPicPr>
          <p:cNvPr id="4115" name="Picture 4114" descr="Ong mật (Bai Đông vât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2819400"/>
            <a:ext cx="5029200" cy="3810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17" name="Text Box 4116"/>
          <p:cNvSpPr txBox="1"/>
          <p:nvPr/>
        </p:nvSpPr>
        <p:spPr>
          <a:xfrm>
            <a:off x="3810000" y="6096000"/>
            <a:ext cx="1905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</a:endParaRPr>
          </a:p>
        </p:txBody>
      </p:sp>
      <p:sp>
        <p:nvSpPr>
          <p:cNvPr id="4118" name="Text Box 4117"/>
          <p:cNvSpPr txBox="1"/>
          <p:nvPr/>
        </p:nvSpPr>
        <p:spPr>
          <a:xfrm>
            <a:off x="4038600" y="58674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66"/>
                </a:solidFill>
                <a:latin typeface=".VnTime" panose="020B7200000000000000" pitchFamily="34" charset="0"/>
              </a:rPr>
              <a:t>Ong mËt</a:t>
            </a:r>
            <a:endParaRPr sz="240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pic>
        <p:nvPicPr>
          <p:cNvPr id="4119" name="Picture 4118" descr="con kien"/>
          <p:cNvPicPr>
            <a:picLocks noChangeAspect="1"/>
          </p:cNvPicPr>
          <p:nvPr/>
        </p:nvPicPr>
        <p:blipFill>
          <a:blip r:embed="rId6"/>
          <a:srcRect t="7458" b="4895"/>
          <a:stretch>
            <a:fillRect/>
          </a:stretch>
        </p:blipFill>
        <p:spPr>
          <a:xfrm>
            <a:off x="1905000" y="2819400"/>
            <a:ext cx="5029200" cy="3810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20" name="Text Box 4119"/>
          <p:cNvSpPr txBox="1"/>
          <p:nvPr/>
        </p:nvSpPr>
        <p:spPr>
          <a:xfrm>
            <a:off x="3886200" y="6248400"/>
            <a:ext cx="205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</a:endParaRPr>
          </a:p>
        </p:txBody>
      </p:sp>
      <p:sp>
        <p:nvSpPr>
          <p:cNvPr id="4121" name="Text Box 4120"/>
          <p:cNvSpPr txBox="1"/>
          <p:nvPr/>
        </p:nvSpPr>
        <p:spPr>
          <a:xfrm>
            <a:off x="4343400" y="60198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0066"/>
                </a:solidFill>
                <a:latin typeface=".VnTime" panose="020B7200000000000000" pitchFamily="34" charset="0"/>
              </a:rPr>
              <a:t>Con kiÕn</a:t>
            </a:r>
            <a:endParaRPr sz="240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pic>
        <p:nvPicPr>
          <p:cNvPr id="4122" name="Picture 4121" descr="ech"/>
          <p:cNvPicPr>
            <a:picLocks noChangeAspect="1"/>
          </p:cNvPicPr>
          <p:nvPr/>
        </p:nvPicPr>
        <p:blipFill>
          <a:blip r:embed="rId7"/>
          <a:srcRect t="11111" r="5556"/>
          <a:stretch>
            <a:fillRect/>
          </a:stretch>
        </p:blipFill>
        <p:spPr>
          <a:xfrm>
            <a:off x="1905000" y="2819400"/>
            <a:ext cx="5029200" cy="3810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23" name="Text Box 4122"/>
          <p:cNvSpPr txBox="1"/>
          <p:nvPr/>
        </p:nvSpPr>
        <p:spPr>
          <a:xfrm>
            <a:off x="4495800" y="59436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FF00"/>
                </a:solidFill>
                <a:latin typeface=".VnTime" panose="020B7200000000000000" pitchFamily="34" charset="0"/>
              </a:rPr>
              <a:t>Con Õch</a:t>
            </a:r>
            <a:endParaRPr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4124" name="Picture 4123" descr="huou cao co"/>
          <p:cNvPicPr>
            <a:picLocks noChangeAspect="1"/>
          </p:cNvPicPr>
          <p:nvPr/>
        </p:nvPicPr>
        <p:blipFill>
          <a:blip r:embed="rId8"/>
          <a:srcRect l="31746"/>
          <a:stretch>
            <a:fillRect/>
          </a:stretch>
        </p:blipFill>
        <p:spPr>
          <a:xfrm>
            <a:off x="1981200" y="2667000"/>
            <a:ext cx="4876800" cy="396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25" name="Text Box 4124"/>
          <p:cNvSpPr txBox="1"/>
          <p:nvPr/>
        </p:nvSpPr>
        <p:spPr>
          <a:xfrm>
            <a:off x="2895600" y="56388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FF00"/>
                </a:solidFill>
                <a:latin typeface=".VnTime" panose="020B7200000000000000" pitchFamily="34" charset="0"/>
              </a:rPr>
              <a:t>H­¬u cao cæ</a:t>
            </a:r>
            <a:endParaRPr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4126" name="Picture 4125" descr="Đại bàng ( Bai động vật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2667000"/>
            <a:ext cx="5029200" cy="396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27" name="Text Box 4126"/>
          <p:cNvSpPr txBox="1"/>
          <p:nvPr/>
        </p:nvSpPr>
        <p:spPr>
          <a:xfrm>
            <a:off x="3886200" y="57912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FF00"/>
                </a:solidFill>
                <a:latin typeface=".VnTime" panose="020B7200000000000000" pitchFamily="34" charset="0"/>
              </a:rPr>
              <a:t>Chim ®¹i bµng</a:t>
            </a:r>
            <a:endParaRPr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4128" name="Picture 4127" descr="ca heo"/>
          <p:cNvPicPr>
            <a:picLocks noChangeAspect="1"/>
          </p:cNvPicPr>
          <p:nvPr/>
        </p:nvPicPr>
        <p:blipFill>
          <a:blip r:embed="rId10"/>
          <a:srcRect l="9610" r="13513" b="8197"/>
          <a:stretch>
            <a:fillRect/>
          </a:stretch>
        </p:blipFill>
        <p:spPr>
          <a:xfrm>
            <a:off x="1828800" y="2667000"/>
            <a:ext cx="5105400" cy="396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29" name="Text Box 4128"/>
          <p:cNvSpPr txBox="1"/>
          <p:nvPr/>
        </p:nvSpPr>
        <p:spPr>
          <a:xfrm>
            <a:off x="4114800" y="57912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>
                <a:solidFill>
                  <a:srgbClr val="FFFF00"/>
                </a:solidFill>
                <a:latin typeface=".VnTime" panose="020B7200000000000000" pitchFamily="34" charset="0"/>
              </a:rPr>
              <a:t>C¸ heo</a:t>
            </a:r>
            <a:endParaRPr sz="24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charRg st="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charRg st="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charRg st="1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37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charRg st="37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10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10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10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0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11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1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1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1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1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1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1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12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Placeholder 18433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8763000" cy="4343400"/>
          </a:xfrm>
        </p:spPr>
        <p:txBody>
          <a:bodyPr/>
          <a:p>
            <a:pPr algn="ctr">
              <a:buNone/>
            </a:pPr>
            <a:endParaRPr sz="2800" u="sng">
              <a:solidFill>
                <a:srgbClr val="CC00CC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 sz="2800" u="sng">
                <a:solidFill>
                  <a:srgbClr val="CC00CC"/>
                </a:solidFill>
                <a:latin typeface=".VnTime" panose="020B7200000000000000" pitchFamily="34" charset="0"/>
              </a:rPr>
              <a:t>Ho¹t ®éng 1</a:t>
            </a:r>
            <a:r>
              <a:rPr sz="2800">
                <a:solidFill>
                  <a:srgbClr val="CC00CC"/>
                </a:solidFill>
                <a:latin typeface=".VnTime" panose="020B7200000000000000" pitchFamily="34" charset="0"/>
              </a:rPr>
              <a:t>: Quan s¸t, th¶o luËn:</a:t>
            </a:r>
            <a:endParaRPr sz="2800">
              <a:solidFill>
                <a:srgbClr val="CC00CC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 sz="2400">
                <a:solidFill>
                  <a:srgbClr val="663300"/>
                </a:solidFill>
                <a:latin typeface=".VnTime" panose="020B7200000000000000" pitchFamily="34" charset="0"/>
              </a:rPr>
              <a:t>NhËn xÐt vÒ h</a:t>
            </a:r>
            <a:r>
              <a:rPr lang="vi-VN" sz="2400">
                <a:solidFill>
                  <a:srgbClr val="663300"/>
                </a:solidFill>
                <a:latin typeface=".VnTime" panose="020B7200000000000000" pitchFamily="34" charset="0"/>
              </a:rPr>
              <a:t>i</a:t>
            </a:r>
            <a:r>
              <a:rPr sz="2400">
                <a:solidFill>
                  <a:srgbClr val="663300"/>
                </a:solidFill>
                <a:latin typeface=".VnTime" panose="020B7200000000000000" pitchFamily="34" charset="0"/>
              </a:rPr>
              <a:t>nh d¹ng, ®é lín cña c¸c con vËt (rÊt to, to, nhá, rÊt nhá) </a:t>
            </a:r>
            <a:endParaRPr sz="2400"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pic>
        <p:nvPicPr>
          <p:cNvPr id="18435" name="Picture 18434" descr="Con bò (Bai Động vật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057400"/>
            <a:ext cx="2286000" cy="140176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7" name="Rectangles 18436"/>
          <p:cNvSpPr/>
          <p:nvPr/>
        </p:nvSpPr>
        <p:spPr>
          <a:xfrm>
            <a:off x="1066800" y="-304800"/>
            <a:ext cx="7772400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400">
                <a:solidFill>
                  <a:schemeClr val="tx1"/>
                </a:solidFill>
                <a:latin typeface=".VnTime" panose="020B7200000000000000" pitchFamily="34" charset="0"/>
              </a:rPr>
              <a:t>Thø s¸u ngµy 1</a:t>
            </a:r>
            <a:r>
              <a:rPr lang="vi-VN" sz="2400">
                <a:solidFill>
                  <a:schemeClr val="tx1"/>
                </a:solidFill>
                <a:latin typeface=".VnTime" panose="020B7200000000000000" pitchFamily="34" charset="0"/>
              </a:rPr>
              <a:t>7</a:t>
            </a:r>
            <a:r>
              <a:rPr sz="2400">
                <a:solidFill>
                  <a:schemeClr val="tx1"/>
                </a:solidFill>
                <a:latin typeface=".VnTime" panose="020B7200000000000000" pitchFamily="34" charset="0"/>
              </a:rPr>
              <a:t> th¸ng 3 n</a:t>
            </a:r>
            <a:r>
              <a:rPr lang="vi-VN" sz="24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4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4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4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4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sz="24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18438" name="Rectangles 18437"/>
          <p:cNvSpPr/>
          <p:nvPr/>
        </p:nvSpPr>
        <p:spPr>
          <a:xfrm>
            <a:off x="4038600" y="838200"/>
            <a:ext cx="18954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18439" name="Picture 18438" descr="ho"/>
          <p:cNvPicPr>
            <a:picLocks noChangeAspect="1"/>
          </p:cNvPicPr>
          <p:nvPr/>
        </p:nvPicPr>
        <p:blipFill>
          <a:blip r:embed="rId2"/>
          <a:srcRect l="42337" t="13690" r="4118" b="15117"/>
          <a:stretch>
            <a:fillRect/>
          </a:stretch>
        </p:blipFill>
        <p:spPr>
          <a:xfrm>
            <a:off x="2895600" y="2133600"/>
            <a:ext cx="1981200" cy="1371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41" name="Picture 18440" descr="Con sóc(Bai Động vật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33600"/>
            <a:ext cx="1905000" cy="1371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43" name="Picture 18442" descr="Con voi (bài Động vật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810000"/>
            <a:ext cx="2057400" cy="144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45" name="Picture 18444" descr="Ong mật (Bai Đông vât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410200"/>
            <a:ext cx="1905000" cy="1219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48" name="Picture 18447" descr="con kien"/>
          <p:cNvPicPr>
            <a:picLocks noChangeAspect="1"/>
          </p:cNvPicPr>
          <p:nvPr/>
        </p:nvPicPr>
        <p:blipFill>
          <a:blip r:embed="rId6"/>
          <a:srcRect t="7458" b="4895"/>
          <a:stretch>
            <a:fillRect/>
          </a:stretch>
        </p:blipFill>
        <p:spPr>
          <a:xfrm>
            <a:off x="4648200" y="5486400"/>
            <a:ext cx="1905000" cy="114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49" name="Text Box 18448"/>
          <p:cNvSpPr txBox="1"/>
          <p:nvPr/>
        </p:nvSpPr>
        <p:spPr>
          <a:xfrm>
            <a:off x="3962400" y="6248400"/>
            <a:ext cx="205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</a:endParaRPr>
          </a:p>
        </p:txBody>
      </p:sp>
      <p:pic>
        <p:nvPicPr>
          <p:cNvPr id="18451" name="Picture 18450" descr="ech"/>
          <p:cNvPicPr>
            <a:picLocks noChangeAspect="1"/>
          </p:cNvPicPr>
          <p:nvPr/>
        </p:nvPicPr>
        <p:blipFill>
          <a:blip r:embed="rId7"/>
          <a:srcRect t="11111" r="5556"/>
          <a:stretch>
            <a:fillRect/>
          </a:stretch>
        </p:blipFill>
        <p:spPr>
          <a:xfrm>
            <a:off x="7391400" y="3810000"/>
            <a:ext cx="1600200" cy="144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53" name="Picture 18452" descr="huou cao co"/>
          <p:cNvPicPr>
            <a:picLocks noChangeAspect="1"/>
          </p:cNvPicPr>
          <p:nvPr/>
        </p:nvPicPr>
        <p:blipFill>
          <a:blip r:embed="rId8"/>
          <a:srcRect l="31746"/>
          <a:stretch>
            <a:fillRect/>
          </a:stretch>
        </p:blipFill>
        <p:spPr>
          <a:xfrm>
            <a:off x="5257800" y="3810000"/>
            <a:ext cx="1828800" cy="144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55" name="Picture 18454" descr="Đại bàng ( Bai động vật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810000"/>
            <a:ext cx="2286000" cy="144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57" name="Picture 18456" descr="ca heo"/>
          <p:cNvPicPr>
            <a:picLocks noChangeAspect="1"/>
          </p:cNvPicPr>
          <p:nvPr/>
        </p:nvPicPr>
        <p:blipFill>
          <a:blip r:embed="rId10"/>
          <a:srcRect l="9610" r="13513" b="8197"/>
          <a:stretch>
            <a:fillRect/>
          </a:stretch>
        </p:blipFill>
        <p:spPr>
          <a:xfrm>
            <a:off x="7391400" y="2133600"/>
            <a:ext cx="1600200" cy="1371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35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34">
                                            <p:txEl>
                                              <p:charRg st="35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4">
                                            <p:txEl>
                                              <p:charRg st="35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34">
                                            <p:txEl>
                                              <p:charRg st="35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2252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 anchor="ctr" anchorCtr="0"/>
          <a:p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Thø s¸u ngµy 1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7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th¸ng 3 n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22531" name="Text Placeholder 22530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8229600" cy="3230562"/>
          </a:xfrm>
        </p:spPr>
        <p:txBody>
          <a:bodyPr/>
          <a:p>
            <a:pPr>
              <a:buNone/>
            </a:pPr>
            <a:r>
              <a:rPr u="sng">
                <a:solidFill>
                  <a:srgbClr val="CC00CC"/>
                </a:solidFill>
                <a:latin typeface=".VnTime" panose="020B7200000000000000" pitchFamily="34" charset="0"/>
              </a:rPr>
              <a:t>Ho¹t ®éng 1</a:t>
            </a:r>
            <a:r>
              <a:rPr>
                <a:solidFill>
                  <a:srgbClr val="CC00CC"/>
                </a:solidFill>
                <a:latin typeface=".VnTime" panose="020B7200000000000000" pitchFamily="34" charset="0"/>
              </a:rPr>
              <a:t>: Quan s¸t, th¶o luËn:</a:t>
            </a:r>
            <a:endParaRPr>
              <a:solidFill>
                <a:srgbClr val="CC00CC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 sz="2800">
                <a:solidFill>
                  <a:srgbClr val="663300"/>
                </a:solidFill>
                <a:latin typeface=".VnTime" panose="020B7200000000000000" pitchFamily="34" charset="0"/>
              </a:rPr>
              <a:t>NhËn xÐt vÒ h×nh d¹ng, ®é lín cña c¸c con vËt </a:t>
            </a:r>
            <a:endParaRPr sz="2800">
              <a:solidFill>
                <a:srgbClr val="663300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 sz="2800">
                <a:solidFill>
                  <a:srgbClr val="663300"/>
                </a:solidFill>
                <a:latin typeface=".VnTime" panose="020B7200000000000000" pitchFamily="34" charset="0"/>
              </a:rPr>
              <a:t>    - RÊt to:</a:t>
            </a:r>
            <a:endParaRPr sz="2800">
              <a:solidFill>
                <a:srgbClr val="663300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 sz="2800">
                <a:solidFill>
                  <a:srgbClr val="663300"/>
                </a:solidFill>
                <a:latin typeface=".VnTime" panose="020B7200000000000000" pitchFamily="34" charset="0"/>
              </a:rPr>
              <a:t>    - To:</a:t>
            </a:r>
            <a:endParaRPr sz="2800">
              <a:solidFill>
                <a:srgbClr val="663300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 sz="2800">
                <a:solidFill>
                  <a:srgbClr val="663300"/>
                </a:solidFill>
                <a:latin typeface=".VnTime" panose="020B7200000000000000" pitchFamily="34" charset="0"/>
              </a:rPr>
              <a:t>    - Nhá: </a:t>
            </a:r>
            <a:endParaRPr sz="2800">
              <a:solidFill>
                <a:srgbClr val="663300"/>
              </a:solidFill>
              <a:latin typeface=".VnTime" panose="020B7200000000000000" pitchFamily="34" charset="0"/>
            </a:endParaRPr>
          </a:p>
          <a:p>
            <a:pPr>
              <a:buNone/>
            </a:pPr>
            <a:r>
              <a:rPr sz="2800">
                <a:solidFill>
                  <a:srgbClr val="663300"/>
                </a:solidFill>
                <a:latin typeface=".VnTime" panose="020B7200000000000000" pitchFamily="34" charset="0"/>
              </a:rPr>
              <a:t>    - RÊt nhá:</a:t>
            </a:r>
            <a:endParaRPr sz="2800"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sp>
        <p:nvSpPr>
          <p:cNvPr id="22533" name="Rectangles 22532"/>
          <p:cNvSpPr/>
          <p:nvPr/>
        </p:nvSpPr>
        <p:spPr>
          <a:xfrm>
            <a:off x="3581400" y="1447800"/>
            <a:ext cx="198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22534" name="Text Box 22533"/>
          <p:cNvSpPr txBox="1"/>
          <p:nvPr/>
        </p:nvSpPr>
        <p:spPr>
          <a:xfrm>
            <a:off x="990600" y="2209800"/>
            <a:ext cx="693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latin typeface=".VnTime" panose="020B7200000000000000" pitchFamily="34" charset="0"/>
              </a:rPr>
              <a:t>  </a:t>
            </a:r>
            <a:endParaRPr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35" name="Text Box 22534"/>
          <p:cNvSpPr txBox="1"/>
          <p:nvPr/>
        </p:nvSpPr>
        <p:spPr>
          <a:xfrm>
            <a:off x="2133600" y="3403600"/>
            <a:ext cx="8032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>
                <a:solidFill>
                  <a:srgbClr val="663300"/>
                </a:solidFill>
                <a:latin typeface=".VnTime" panose="020B7200000000000000" pitchFamily="34" charset="0"/>
              </a:rPr>
              <a:t>Voi.</a:t>
            </a:r>
            <a:endParaRPr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sp>
        <p:nvSpPr>
          <p:cNvPr id="22536" name="Text Box 22535"/>
          <p:cNvSpPr txBox="1"/>
          <p:nvPr/>
        </p:nvSpPr>
        <p:spPr>
          <a:xfrm>
            <a:off x="1739900" y="39243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solidFill>
                  <a:srgbClr val="663300"/>
                </a:solidFill>
                <a:latin typeface=".VnTime" panose="020B7200000000000000" pitchFamily="34" charset="0"/>
              </a:rPr>
              <a:t>Bß, hæ, h­¬u cao cæ, c¸ heo.</a:t>
            </a:r>
            <a:endParaRPr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sp>
        <p:nvSpPr>
          <p:cNvPr id="22537" name="Text Box 22536"/>
          <p:cNvSpPr txBox="1"/>
          <p:nvPr/>
        </p:nvSpPr>
        <p:spPr>
          <a:xfrm>
            <a:off x="1828800" y="4419600"/>
            <a:ext cx="51054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>
                <a:solidFill>
                  <a:srgbClr val="663300"/>
                </a:solidFill>
                <a:latin typeface=".VnTime" panose="020B7200000000000000" pitchFamily="34" charset="0"/>
              </a:rPr>
              <a:t>Sãc, ong, Õch, chim ®¹i bµng.</a:t>
            </a:r>
            <a:endParaRPr>
              <a:solidFill>
                <a:srgbClr val="663300"/>
              </a:solidFill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endParaRPr>
              <a:latin typeface=".VnTime" panose="020B7200000000000000" pitchFamily="34" charset="0"/>
            </a:endParaRPr>
          </a:p>
        </p:txBody>
      </p:sp>
      <p:sp>
        <p:nvSpPr>
          <p:cNvPr id="22538" name="Text Box 22537"/>
          <p:cNvSpPr txBox="1"/>
          <p:nvPr/>
        </p:nvSpPr>
        <p:spPr>
          <a:xfrm>
            <a:off x="2374900" y="4965700"/>
            <a:ext cx="22860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>
                <a:solidFill>
                  <a:srgbClr val="663300"/>
                </a:solidFill>
                <a:latin typeface=".VnTime" panose="020B7200000000000000" pitchFamily="34" charset="0"/>
              </a:rPr>
              <a:t>KiÕn.</a:t>
            </a:r>
            <a:endParaRPr>
              <a:solidFill>
                <a:srgbClr val="663300"/>
              </a:solidFill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endParaRPr>
              <a:latin typeface=".VnTime" panose="020B7200000000000000" pitchFamily="34" charset="0"/>
            </a:endParaRPr>
          </a:p>
        </p:txBody>
      </p:sp>
      <p:sp>
        <p:nvSpPr>
          <p:cNvPr id="22539" name="Horizontal Scroll 22538"/>
          <p:cNvSpPr/>
          <p:nvPr/>
        </p:nvSpPr>
        <p:spPr>
          <a:xfrm>
            <a:off x="710565" y="5424170"/>
            <a:ext cx="7460615" cy="143383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3200">
              <a:solidFill>
                <a:srgbClr val="FF0066"/>
              </a:solidFill>
              <a:latin typeface=".VnTime" panose="020B7200000000000000" pitchFamily="34" charset="0"/>
            </a:endParaRPr>
          </a:p>
          <a:p>
            <a:pPr algn="ctr"/>
            <a:endParaRPr sz="3200">
              <a:solidFill>
                <a:srgbClr val="FF0066"/>
              </a:solidFill>
              <a:latin typeface=".VnTime" panose="020B7200000000000000" pitchFamily="34" charset="0"/>
            </a:endParaRPr>
          </a:p>
          <a:p>
            <a:pPr algn="ctr"/>
            <a:r>
              <a:rPr sz="3200">
                <a:solidFill>
                  <a:srgbClr val="FF0066"/>
                </a:solidFill>
                <a:latin typeface=".VnTime" panose="020B7200000000000000" pitchFamily="34" charset="0"/>
              </a:rPr>
              <a:t>Trong tù nhiªn cã rÊt nhiÒu loµi ®éng vËt. </a:t>
            </a:r>
            <a:endParaRPr sz="3200">
              <a:solidFill>
                <a:srgbClr val="FF0066"/>
              </a:solidFill>
              <a:latin typeface=".VnTime" panose="020B7200000000000000" pitchFamily="34" charset="0"/>
            </a:endParaRPr>
          </a:p>
          <a:p>
            <a:pPr algn="ctr"/>
            <a:r>
              <a:rPr sz="3200">
                <a:solidFill>
                  <a:srgbClr val="FF0066"/>
                </a:solidFill>
                <a:latin typeface=".VnTime" panose="020B7200000000000000" pitchFamily="34" charset="0"/>
              </a:rPr>
              <a:t>Chóng cã h×nh d¹ng, ®é lín, ... kh¸c nhau.</a:t>
            </a:r>
            <a:endParaRPr sz="3200">
              <a:solidFill>
                <a:srgbClr val="FF0066"/>
              </a:solidFill>
              <a:latin typeface=".VnTime" panose="020B7200000000000000" pitchFamily="34" charset="0"/>
            </a:endParaRPr>
          </a:p>
          <a:p>
            <a:pPr algn="ctr"/>
            <a:endParaRPr sz="3200">
              <a:latin typeface=".VnTime" panose="020B7200000000000000" pitchFamily="34" charset="0"/>
            </a:endParaRPr>
          </a:p>
          <a:p>
            <a:pPr algn="ctr"/>
            <a:endParaRPr sz="32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34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charRg st="34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charRg st="34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charRg st="34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8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charRg st="8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charRg st="8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charRg st="81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9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charRg st="9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charRg st="9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charRg st="95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1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17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charRg st="117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charRg st="117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charRg st="117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8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500"/>
                                        <p:tgtEl>
                                          <p:spTgt spid="225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500"/>
                                        <p:tgtEl>
                                          <p:spTgt spid="22531">
                                            <p:txEl>
                                              <p:charRg st="34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34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500"/>
                                        <p:tgtEl>
                                          <p:spTgt spid="22531">
                                            <p:txEl>
                                              <p:charRg st="81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8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22531">
                                            <p:txEl>
                                              <p:charRg st="95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9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500"/>
                                        <p:tgtEl>
                                          <p:spTgt spid="22531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2531">
                                            <p:txEl>
                                              <p:charRg st="117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17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1" grpId="1" uiExpand="1" build="p"/>
      <p:bldP spid="22534" grpId="0"/>
      <p:bldP spid="22535" grpId="0"/>
      <p:bldP spid="22535" grpId="1"/>
      <p:bldP spid="22536" grpId="0"/>
      <p:bldP spid="22536" grpId="1"/>
      <p:bldP spid="22537" grpId="0"/>
      <p:bldP spid="22537" grpId="1"/>
      <p:bldP spid="22538" grpId="0"/>
      <p:bldP spid="22538" grpId="1"/>
      <p:bldP spid="2253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Placeholder 23553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8763000" cy="4343400"/>
          </a:xfrm>
        </p:spPr>
        <p:txBody>
          <a:bodyPr/>
          <a:p>
            <a:pPr algn="ctr">
              <a:buNone/>
            </a:pPr>
            <a:endParaRPr sz="2800" u="sng">
              <a:solidFill>
                <a:srgbClr val="CC00CC"/>
              </a:solidFill>
              <a:latin typeface=".VnTime" panose="020B7200000000000000" pitchFamily="34" charset="0"/>
            </a:endParaRPr>
          </a:p>
          <a:p>
            <a:pPr>
              <a:buNone/>
            </a:pPr>
            <a:endParaRPr sz="2400">
              <a:solidFill>
                <a:srgbClr val="663300"/>
              </a:solidFill>
              <a:latin typeface=".VnTime" panose="020B7200000000000000" pitchFamily="34" charset="0"/>
            </a:endParaRPr>
          </a:p>
        </p:txBody>
      </p:sp>
      <p:pic>
        <p:nvPicPr>
          <p:cNvPr id="23555" name="Picture 23554" descr="Con bò (Bai Động vật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133600"/>
            <a:ext cx="2286000" cy="140176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6" name="Rectangles 23555"/>
          <p:cNvSpPr/>
          <p:nvPr/>
        </p:nvSpPr>
        <p:spPr>
          <a:xfrm>
            <a:off x="1066800" y="-304800"/>
            <a:ext cx="7772400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400">
                <a:solidFill>
                  <a:schemeClr val="tx1"/>
                </a:solidFill>
                <a:latin typeface=".VnTime" panose="020B7200000000000000" pitchFamily="34" charset="0"/>
              </a:rPr>
              <a:t>Thø s¸u ngµy 1</a:t>
            </a:r>
            <a:r>
              <a:rPr lang="vi-VN" sz="2400">
                <a:solidFill>
                  <a:schemeClr val="tx1"/>
                </a:solidFill>
                <a:latin typeface=".VnTime" panose="020B7200000000000000" pitchFamily="34" charset="0"/>
              </a:rPr>
              <a:t>7</a:t>
            </a:r>
            <a:r>
              <a:rPr sz="2400">
                <a:solidFill>
                  <a:schemeClr val="tx1"/>
                </a:solidFill>
                <a:latin typeface=".VnTime" panose="020B7200000000000000" pitchFamily="34" charset="0"/>
              </a:rPr>
              <a:t> th¸ng 3 n</a:t>
            </a:r>
            <a:r>
              <a:rPr lang="vi-VN" sz="24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4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4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4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4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</a:t>
            </a:r>
            <a:endParaRPr sz="24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23557" name="Rectangles 23556"/>
          <p:cNvSpPr/>
          <p:nvPr/>
        </p:nvSpPr>
        <p:spPr>
          <a:xfrm>
            <a:off x="4038600" y="838200"/>
            <a:ext cx="18954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pic>
        <p:nvPicPr>
          <p:cNvPr id="23558" name="Picture 23557" descr="ho"/>
          <p:cNvPicPr>
            <a:picLocks noChangeAspect="1"/>
          </p:cNvPicPr>
          <p:nvPr/>
        </p:nvPicPr>
        <p:blipFill>
          <a:blip r:embed="rId2"/>
          <a:srcRect l="42337" t="13690" r="4118" b="15117"/>
          <a:stretch>
            <a:fillRect/>
          </a:stretch>
        </p:blipFill>
        <p:spPr>
          <a:xfrm>
            <a:off x="2895600" y="2133600"/>
            <a:ext cx="1981200" cy="1371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59" name="Picture 23558" descr="Con sóc(Bai Động vật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33600"/>
            <a:ext cx="1905000" cy="1371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0" name="Picture 23559" descr="Con voi (bài Động vật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810000"/>
            <a:ext cx="2057400" cy="144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1" name="Picture 23560" descr="Ong mật (Bai Đông vât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410200"/>
            <a:ext cx="1905000" cy="1219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2" name="Picture 23561" descr="con kien"/>
          <p:cNvPicPr>
            <a:picLocks noChangeAspect="1"/>
          </p:cNvPicPr>
          <p:nvPr/>
        </p:nvPicPr>
        <p:blipFill>
          <a:blip r:embed="rId6"/>
          <a:srcRect t="7458" b="4895"/>
          <a:stretch>
            <a:fillRect/>
          </a:stretch>
        </p:blipFill>
        <p:spPr>
          <a:xfrm>
            <a:off x="4648200" y="5486400"/>
            <a:ext cx="1905000" cy="114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63" name="Text Box 23562"/>
          <p:cNvSpPr txBox="1"/>
          <p:nvPr/>
        </p:nvSpPr>
        <p:spPr>
          <a:xfrm>
            <a:off x="3962400" y="6248400"/>
            <a:ext cx="205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</a:endParaRPr>
          </a:p>
        </p:txBody>
      </p:sp>
      <p:pic>
        <p:nvPicPr>
          <p:cNvPr id="23564" name="Picture 23563" descr="ech"/>
          <p:cNvPicPr>
            <a:picLocks noChangeAspect="1"/>
          </p:cNvPicPr>
          <p:nvPr/>
        </p:nvPicPr>
        <p:blipFill>
          <a:blip r:embed="rId7"/>
          <a:srcRect t="11111" r="5556"/>
          <a:stretch>
            <a:fillRect/>
          </a:stretch>
        </p:blipFill>
        <p:spPr>
          <a:xfrm>
            <a:off x="7391400" y="3810000"/>
            <a:ext cx="1600200" cy="144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5" name="Picture 23564" descr="huou cao co"/>
          <p:cNvPicPr>
            <a:picLocks noChangeAspect="1"/>
          </p:cNvPicPr>
          <p:nvPr/>
        </p:nvPicPr>
        <p:blipFill>
          <a:blip r:embed="rId8"/>
          <a:srcRect l="31746"/>
          <a:stretch>
            <a:fillRect/>
          </a:stretch>
        </p:blipFill>
        <p:spPr>
          <a:xfrm>
            <a:off x="5257800" y="3810000"/>
            <a:ext cx="1828800" cy="144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6" name="Picture 23565" descr="Đại bàng ( Bai động vật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810000"/>
            <a:ext cx="2286000" cy="1447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7" name="Picture 23566" descr="ca heo"/>
          <p:cNvPicPr>
            <a:picLocks noChangeAspect="1"/>
          </p:cNvPicPr>
          <p:nvPr/>
        </p:nvPicPr>
        <p:blipFill>
          <a:blip r:embed="rId10"/>
          <a:srcRect l="9610" r="13513" b="8197"/>
          <a:stretch>
            <a:fillRect/>
          </a:stretch>
        </p:blipFill>
        <p:spPr>
          <a:xfrm>
            <a:off x="7391400" y="2133600"/>
            <a:ext cx="1600200" cy="1371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121" descr="130090"/>
          <p:cNvPicPr>
            <a:picLocks noChangeAspect="1"/>
          </p:cNvPicPr>
          <p:nvPr/>
        </p:nvPicPr>
        <p:blipFill>
          <a:blip r:embed="rId1"/>
          <a:srcRect l="33333" t="28125"/>
          <a:stretch>
            <a:fillRect/>
          </a:stretch>
        </p:blipFill>
        <p:spPr>
          <a:xfrm>
            <a:off x="0" y="1892300"/>
            <a:ext cx="3276600" cy="2355850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3" name="Oval 5122"/>
          <p:cNvSpPr/>
          <p:nvPr/>
        </p:nvSpPr>
        <p:spPr>
          <a:xfrm>
            <a:off x="166688" y="2130425"/>
            <a:ext cx="819150" cy="857250"/>
          </a:xfrm>
          <a:prstGeom prst="ellipse">
            <a:avLst/>
          </a:prstGeom>
          <a:noFill/>
          <a:ln w="38100" cap="sq" cmpd="sng">
            <a:solidFill>
              <a:srgbClr val="FFFF99"/>
            </a:solidFill>
            <a:prstDash val="solid"/>
            <a:headEnd type="none" w="sm" len="sm"/>
            <a:tailEnd type="none" w="sm" len="sm"/>
          </a:ln>
        </p:spPr>
        <p:txBody>
          <a:bodyPr wrap="none" lIns="91412" tIns="45707" rIns="91412" bIns="45707" anchor="ctr" anchorCtr="0"/>
          <a:p>
            <a:pPr algn="ctr"/>
            <a:endParaRPr lang="vi-VN" altLang="x-none" sz="3600">
              <a:solidFill>
                <a:srgbClr val="6600CC"/>
              </a:solidFill>
              <a:latin typeface="VNI-Times" pitchFamily="2" charset="0"/>
            </a:endParaRPr>
          </a:p>
        </p:txBody>
      </p:sp>
      <p:pic>
        <p:nvPicPr>
          <p:cNvPr id="5124" name="Picture 5123" descr="Red_tailed_Haw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892300"/>
            <a:ext cx="2667000" cy="2362200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5125" name="Group 5124"/>
          <p:cNvGrpSpPr/>
          <p:nvPr/>
        </p:nvGrpSpPr>
        <p:grpSpPr>
          <a:xfrm>
            <a:off x="8248650" y="2840038"/>
            <a:ext cx="519113" cy="471487"/>
            <a:chOff x="3228" y="597"/>
            <a:chExt cx="327" cy="297"/>
          </a:xfrm>
        </p:grpSpPr>
        <p:sp>
          <p:nvSpPr>
            <p:cNvPr id="5126" name="Oval 5125"/>
            <p:cNvSpPr/>
            <p:nvPr/>
          </p:nvSpPr>
          <p:spPr>
            <a:xfrm>
              <a:off x="3228" y="597"/>
              <a:ext cx="306" cy="288"/>
            </a:xfrm>
            <a:prstGeom prst="ellipse">
              <a:avLst/>
            </a:prstGeom>
            <a:noFill/>
            <a:ln w="38100" cap="sq" cmpd="sng">
              <a:solidFill>
                <a:srgbClr val="FFFF99"/>
              </a:solidFill>
              <a:prstDash val="solid"/>
              <a:headEnd type="none" w="sm" len="sm"/>
              <a:tailEnd type="none" w="sm" len="sm"/>
            </a:ln>
          </p:spPr>
          <p:txBody>
            <a:bodyPr wrap="none" lIns="91412" tIns="45707" rIns="91412" bIns="45707" anchor="ctr" anchorCtr="0"/>
            <a:p>
              <a:pPr algn="ctr"/>
              <a:endParaRPr lang="vi-VN" altLang="x-none" sz="3600">
                <a:solidFill>
                  <a:srgbClr val="6600CC"/>
                </a:solidFill>
                <a:latin typeface="VNI-Times" pitchFamily="2" charset="0"/>
              </a:endParaRPr>
            </a:p>
          </p:txBody>
        </p:sp>
        <p:sp>
          <p:nvSpPr>
            <p:cNvPr id="5127" name="Oval 5126"/>
            <p:cNvSpPr/>
            <p:nvPr/>
          </p:nvSpPr>
          <p:spPr>
            <a:xfrm>
              <a:off x="3249" y="606"/>
              <a:ext cx="306" cy="288"/>
            </a:xfrm>
            <a:prstGeom prst="ellipse">
              <a:avLst/>
            </a:prstGeom>
            <a:noFill/>
            <a:ln w="38100" cap="sq" cmpd="sng">
              <a:solidFill>
                <a:srgbClr val="6600CC"/>
              </a:solidFill>
              <a:prstDash val="solid"/>
              <a:headEnd type="none" w="sm" len="sm"/>
              <a:tailEnd type="none" w="sm" len="sm"/>
            </a:ln>
          </p:spPr>
          <p:txBody>
            <a:bodyPr wrap="none" lIns="91412" tIns="45707" rIns="91412" bIns="45707" anchor="ctr" anchorCtr="0"/>
            <a:p>
              <a:pPr algn="ctr"/>
              <a:endParaRPr lang="vi-VN" altLang="x-none" sz="3600">
                <a:solidFill>
                  <a:srgbClr val="6600CC"/>
                </a:solidFill>
                <a:latin typeface="VNI-Times" pitchFamily="2" charset="0"/>
              </a:endParaRPr>
            </a:p>
          </p:txBody>
        </p:sp>
      </p:grpSp>
      <p:pic>
        <p:nvPicPr>
          <p:cNvPr id="5128" name="Picture 5127" descr="Ca vang"/>
          <p:cNvPicPr>
            <a:picLocks noChangeAspect="1"/>
          </p:cNvPicPr>
          <p:nvPr/>
        </p:nvPicPr>
        <p:blipFill>
          <a:blip r:embed="rId3"/>
          <a:srcRect l="50000" t="33521" r="6000" b="12547"/>
          <a:stretch>
            <a:fillRect/>
          </a:stretch>
        </p:blipFill>
        <p:spPr>
          <a:xfrm>
            <a:off x="3429000" y="1892300"/>
            <a:ext cx="2971800" cy="2362200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9" name="Oval 5128"/>
          <p:cNvSpPr/>
          <p:nvPr/>
        </p:nvSpPr>
        <p:spPr>
          <a:xfrm>
            <a:off x="3429000" y="2682875"/>
            <a:ext cx="838200" cy="914400"/>
          </a:xfrm>
          <a:prstGeom prst="ellipse">
            <a:avLst/>
          </a:prstGeom>
          <a:noFill/>
          <a:ln w="38100" cap="sq" cmpd="sng">
            <a:solidFill>
              <a:srgbClr val="00FFFF"/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endParaRPr lang="en-US"/>
          </a:p>
        </p:txBody>
      </p:sp>
      <p:sp>
        <p:nvSpPr>
          <p:cNvPr id="5130" name="Straight Connector 5129"/>
          <p:cNvSpPr/>
          <p:nvPr/>
        </p:nvSpPr>
        <p:spPr>
          <a:xfrm>
            <a:off x="685800" y="2940050"/>
            <a:ext cx="1828800" cy="2241550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31" name="Straight Connector 5130"/>
          <p:cNvSpPr/>
          <p:nvPr/>
        </p:nvSpPr>
        <p:spPr>
          <a:xfrm>
            <a:off x="3886200" y="3563938"/>
            <a:ext cx="228600" cy="1312862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32" name="Straight Connector 5131"/>
          <p:cNvSpPr/>
          <p:nvPr/>
        </p:nvSpPr>
        <p:spPr>
          <a:xfrm flipH="1">
            <a:off x="6400800" y="3259138"/>
            <a:ext cx="1981200" cy="1998662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5133" name="16-Point Star 5132"/>
          <p:cNvSpPr/>
          <p:nvPr/>
        </p:nvSpPr>
        <p:spPr>
          <a:xfrm>
            <a:off x="1981200" y="4800600"/>
            <a:ext cx="4724400" cy="1866900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lIns="91412" tIns="45707" rIns="91412" bIns="45707" anchor="ctr" anchorCtr="0"/>
          <a:p>
            <a:pPr algn="ctr"/>
            <a:r>
              <a:rPr lang="vi-VN" altLang="x-none" sz="7000">
                <a:solidFill>
                  <a:srgbClr val="660033"/>
                </a:solidFill>
                <a:latin typeface="Times New Roman" panose="02020603050405020304" pitchFamily="18" charset="0"/>
              </a:rPr>
              <a:t>Đầu</a:t>
            </a:r>
            <a:endParaRPr lang="vi-VN" altLang="x-none" sz="70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4" name="Rectangles 5133"/>
          <p:cNvSpPr/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Thø s¸u ngµy 12 th¸ng 3 n¨m 2010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                       </a:t>
            </a: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  <p:sp>
        <p:nvSpPr>
          <p:cNvPr id="5135" name="Rectangles 5134"/>
          <p:cNvSpPr/>
          <p:nvPr/>
        </p:nvSpPr>
        <p:spPr>
          <a:xfrm>
            <a:off x="3733800" y="1143000"/>
            <a:ext cx="1895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6145" descr="130090"/>
          <p:cNvPicPr>
            <a:picLocks noChangeAspect="1"/>
          </p:cNvPicPr>
          <p:nvPr/>
        </p:nvPicPr>
        <p:blipFill>
          <a:blip r:embed="rId1"/>
          <a:srcRect l="33333" t="28125"/>
          <a:stretch>
            <a:fillRect/>
          </a:stretch>
        </p:blipFill>
        <p:spPr>
          <a:xfrm>
            <a:off x="25400" y="2540000"/>
            <a:ext cx="3276600" cy="1839913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Oval 6146"/>
          <p:cNvSpPr/>
          <p:nvPr/>
        </p:nvSpPr>
        <p:spPr>
          <a:xfrm>
            <a:off x="1016000" y="3097213"/>
            <a:ext cx="1600200" cy="655637"/>
          </a:xfrm>
          <a:prstGeom prst="ellipse">
            <a:avLst/>
          </a:prstGeom>
          <a:noFill/>
          <a:ln w="38100" cap="sq" cmpd="sng">
            <a:solidFill>
              <a:srgbClr val="FFFF99"/>
            </a:solidFill>
            <a:prstDash val="solid"/>
            <a:headEnd type="none" w="sm" len="sm"/>
            <a:tailEnd type="none" w="sm" len="sm"/>
          </a:ln>
        </p:spPr>
        <p:txBody>
          <a:bodyPr wrap="none" lIns="91412" tIns="45707" rIns="91412" bIns="45707" anchor="ctr" anchorCtr="0"/>
          <a:p>
            <a:pPr algn="ctr"/>
            <a:endParaRPr lang="vi-VN" altLang="x-none" sz="3600">
              <a:solidFill>
                <a:srgbClr val="6600CC"/>
              </a:solidFill>
              <a:latin typeface="VNI-Times" pitchFamily="2" charset="0"/>
            </a:endParaRPr>
          </a:p>
        </p:txBody>
      </p:sp>
      <p:pic>
        <p:nvPicPr>
          <p:cNvPr id="6148" name="Picture 6147" descr="Red_tailed_Haw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2540000"/>
            <a:ext cx="2667000" cy="1846263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6149" name="Group 6148"/>
          <p:cNvGrpSpPr/>
          <p:nvPr/>
        </p:nvGrpSpPr>
        <p:grpSpPr>
          <a:xfrm rot="-380412">
            <a:off x="7467600" y="3505200"/>
            <a:ext cx="990600" cy="457200"/>
            <a:chOff x="3228" y="597"/>
            <a:chExt cx="327" cy="297"/>
          </a:xfrm>
        </p:grpSpPr>
        <p:sp>
          <p:nvSpPr>
            <p:cNvPr id="6150" name="Oval 6149"/>
            <p:cNvSpPr/>
            <p:nvPr/>
          </p:nvSpPr>
          <p:spPr>
            <a:xfrm>
              <a:off x="3228" y="597"/>
              <a:ext cx="306" cy="288"/>
            </a:xfrm>
            <a:prstGeom prst="ellipse">
              <a:avLst/>
            </a:prstGeom>
            <a:noFill/>
            <a:ln w="38100" cap="sq" cmpd="sng">
              <a:solidFill>
                <a:srgbClr val="FFFF99"/>
              </a:solidFill>
              <a:prstDash val="solid"/>
              <a:headEnd type="none" w="sm" len="sm"/>
              <a:tailEnd type="none" w="sm" len="sm"/>
            </a:ln>
          </p:spPr>
          <p:txBody>
            <a:bodyPr wrap="none" lIns="91412" tIns="45707" rIns="91412" bIns="45707" anchor="ctr" anchorCtr="0"/>
            <a:p>
              <a:pPr algn="ctr"/>
              <a:endParaRPr lang="vi-VN" altLang="x-none" sz="3600">
                <a:solidFill>
                  <a:srgbClr val="6600CC"/>
                </a:solidFill>
                <a:latin typeface="VNI-Times" pitchFamily="2" charset="0"/>
              </a:endParaRPr>
            </a:p>
          </p:txBody>
        </p:sp>
        <p:sp>
          <p:nvSpPr>
            <p:cNvPr id="6151" name="Oval 6150"/>
            <p:cNvSpPr/>
            <p:nvPr/>
          </p:nvSpPr>
          <p:spPr>
            <a:xfrm>
              <a:off x="3249" y="606"/>
              <a:ext cx="306" cy="288"/>
            </a:xfrm>
            <a:prstGeom prst="ellipse">
              <a:avLst/>
            </a:prstGeom>
            <a:noFill/>
            <a:ln w="38100" cap="sq" cmpd="sng">
              <a:solidFill>
                <a:srgbClr val="6600CC"/>
              </a:solidFill>
              <a:prstDash val="solid"/>
              <a:headEnd type="none" w="sm" len="sm"/>
              <a:tailEnd type="none" w="sm" len="sm"/>
            </a:ln>
          </p:spPr>
          <p:txBody>
            <a:bodyPr wrap="none" lIns="91412" tIns="45707" rIns="91412" bIns="45707" anchor="ctr" anchorCtr="0"/>
            <a:p>
              <a:pPr algn="ctr"/>
              <a:endParaRPr lang="vi-VN" altLang="x-none" sz="3600">
                <a:solidFill>
                  <a:srgbClr val="6600CC"/>
                </a:solidFill>
                <a:latin typeface="VNI-Times" pitchFamily="2" charset="0"/>
              </a:endParaRPr>
            </a:p>
          </p:txBody>
        </p:sp>
      </p:grpSp>
      <p:pic>
        <p:nvPicPr>
          <p:cNvPr id="6152" name="Picture 6151" descr="Ca vang"/>
          <p:cNvPicPr>
            <a:picLocks noChangeAspect="1"/>
          </p:cNvPicPr>
          <p:nvPr/>
        </p:nvPicPr>
        <p:blipFill>
          <a:blip r:embed="rId3"/>
          <a:srcRect l="50000" t="33521" r="6000" b="12547"/>
          <a:stretch>
            <a:fillRect/>
          </a:stretch>
        </p:blipFill>
        <p:spPr>
          <a:xfrm>
            <a:off x="3454400" y="2540000"/>
            <a:ext cx="2971800" cy="1846263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3" name="Oval 6152"/>
          <p:cNvSpPr/>
          <p:nvPr/>
        </p:nvSpPr>
        <p:spPr>
          <a:xfrm>
            <a:off x="4064000" y="3048000"/>
            <a:ext cx="1371600" cy="892175"/>
          </a:xfrm>
          <a:prstGeom prst="ellipse">
            <a:avLst/>
          </a:prstGeom>
          <a:noFill/>
          <a:ln w="38100" cap="sq" cmpd="sng">
            <a:solidFill>
              <a:srgbClr val="00FFFF"/>
            </a:solidFill>
            <a:prstDash val="solid"/>
            <a:headEnd type="none" w="sm" len="sm"/>
            <a:tailEnd type="none" w="sm" len="sm"/>
          </a:ln>
        </p:spPr>
        <p:txBody>
          <a:bodyPr/>
          <a:p>
            <a:endParaRPr lang="en-US"/>
          </a:p>
        </p:txBody>
      </p:sp>
      <p:sp>
        <p:nvSpPr>
          <p:cNvPr id="6154" name="Straight Connector 6153"/>
          <p:cNvSpPr/>
          <p:nvPr/>
        </p:nvSpPr>
        <p:spPr>
          <a:xfrm>
            <a:off x="1701800" y="3759200"/>
            <a:ext cx="1193800" cy="1803400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6155" name="Straight Connector 6154"/>
          <p:cNvSpPr/>
          <p:nvPr/>
        </p:nvSpPr>
        <p:spPr>
          <a:xfrm flipH="1">
            <a:off x="4495800" y="3975100"/>
            <a:ext cx="228600" cy="1358900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6156" name="Straight Connector 6155"/>
          <p:cNvSpPr/>
          <p:nvPr/>
        </p:nvSpPr>
        <p:spPr>
          <a:xfrm flipH="1">
            <a:off x="6324600" y="3962400"/>
            <a:ext cx="1752600" cy="1828800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6157" name="16-Point Star 6156"/>
          <p:cNvSpPr/>
          <p:nvPr/>
        </p:nvSpPr>
        <p:spPr>
          <a:xfrm>
            <a:off x="2209800" y="5410200"/>
            <a:ext cx="4724400" cy="1447800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lIns="91412" tIns="45707" rIns="91412" bIns="45707" anchor="ctr" anchorCtr="0"/>
          <a:p>
            <a:pPr algn="ctr"/>
            <a:r>
              <a:rPr sz="7000">
                <a:solidFill>
                  <a:srgbClr val="FF33CC"/>
                </a:solidFill>
                <a:latin typeface="Times New Roman" panose="02020603050405020304" pitchFamily="18" charset="0"/>
              </a:rPr>
              <a:t>m</a:t>
            </a:r>
            <a:r>
              <a:rPr lang="vi-VN" altLang="x-none" sz="7000">
                <a:solidFill>
                  <a:srgbClr val="FF33CC"/>
                </a:solidFill>
                <a:latin typeface="Times New Roman" panose="02020603050405020304" pitchFamily="18" charset="0"/>
              </a:rPr>
              <a:t>ình</a:t>
            </a:r>
            <a:endParaRPr lang="vi-VN" altLang="x-none" sz="700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8" name="Rectangles 6157"/>
          <p:cNvSpPr/>
          <p:nvPr/>
        </p:nvSpPr>
        <p:spPr>
          <a:xfrm>
            <a:off x="3810000" y="990600"/>
            <a:ext cx="1895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33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§éng vËt</a:t>
            </a:r>
            <a:endParaRPr lang="en-US" sz="3600">
              <a:ln w="12700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33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  <p:sp>
        <p:nvSpPr>
          <p:cNvPr id="6159" name="Rectangles 6158"/>
          <p:cNvSpPr/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Thø s¸u ngµy 1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7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 th¸ng 3 n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ă</a:t>
            </a:r>
            <a:r>
              <a:rPr sz="2800">
                <a:solidFill>
                  <a:schemeClr val="tx1"/>
                </a:solidFill>
                <a:latin typeface=".VnTime" panose="020B7200000000000000" pitchFamily="34" charset="0"/>
              </a:rPr>
              <a:t>m 20</a:t>
            </a:r>
            <a:r>
              <a:rPr lang="vi-VN" sz="2800">
                <a:solidFill>
                  <a:schemeClr val="tx1"/>
                </a:solidFill>
                <a:latin typeface=".VnTime" panose="020B7200000000000000" pitchFamily="34" charset="0"/>
              </a:rPr>
              <a:t>21</a:t>
            </a:r>
            <a:br>
              <a:rPr sz="2800">
                <a:solidFill>
                  <a:schemeClr val="tx1"/>
                </a:solidFill>
                <a:latin typeface=".VnTime" panose="020B7200000000000000" pitchFamily="34" charset="0"/>
              </a:rPr>
            </a:br>
            <a:r>
              <a:rPr sz="2800" b="1" u="sng">
                <a:solidFill>
                  <a:srgbClr val="660033"/>
                </a:solidFill>
                <a:latin typeface=".VnTime" panose="020B7200000000000000" pitchFamily="34" charset="0"/>
              </a:rPr>
              <a:t>Tù nhiªn vµ x· héi                       </a:t>
            </a:r>
            <a:endParaRPr sz="2800" b="1" u="sng">
              <a:solidFill>
                <a:srgbClr val="660033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3207</Words>
  <Application>WPS Presentation</Application>
  <PresentationFormat>On-screen Show</PresentationFormat>
  <Paragraphs>218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.VnTime</vt:lpstr>
      <vt:lpstr>Times New Roman</vt:lpstr>
      <vt:lpstr>VNI-Times</vt:lpstr>
      <vt:lpstr>Wingdings 2</vt:lpstr>
      <vt:lpstr>Microsoft YaHei</vt:lpstr>
      <vt:lpstr>Arial Unicode MS</vt:lpstr>
      <vt:lpstr>Calibri</vt:lpstr>
      <vt:lpstr>Default Design</vt:lpstr>
      <vt:lpstr>PowerPoint 演示文稿</vt:lpstr>
      <vt:lpstr>Thø s¸u ngµy 17  th¸ng 3  năm 2021 Tù nhiªn vµ x· héi</vt:lpstr>
      <vt:lpstr>Thø s¸u ngµy 17 th¸ng 3 năm 2021 Tù nhiªn vµ x· héi</vt:lpstr>
      <vt:lpstr>PowerPoint 演示文稿</vt:lpstr>
      <vt:lpstr>PowerPoint 演示文稿</vt:lpstr>
      <vt:lpstr>Thø s¸u ngµy 17 th¸ng 3 năm 2021 Tù nhiªn vµ x· héi</vt:lpstr>
      <vt:lpstr>PowerPoint 演示文稿</vt:lpstr>
      <vt:lpstr>PowerPoint 演示文稿</vt:lpstr>
      <vt:lpstr>PowerPoint 演示文稿</vt:lpstr>
      <vt:lpstr>PowerPoint 演示文稿</vt:lpstr>
      <vt:lpstr>Thø s¸u ngµy 17 th¸ng 3 năm 2021 Tù nhiªn vµ x· héi</vt:lpstr>
      <vt:lpstr>PowerPoint 演示文稿</vt:lpstr>
      <vt:lpstr>PowerPoint 演示文稿</vt:lpstr>
      <vt:lpstr>  Tù nhiªn vµ x· héi </vt:lpstr>
      <vt:lpstr>PowerPoint 演示文稿</vt:lpstr>
      <vt:lpstr>PowerPoint 演示文稿</vt:lpstr>
      <vt:lpstr>Thø s¸u ngµy 17 th¸ng 3 năm 2021 Tù nhiªn vµ x· héi</vt:lpstr>
      <vt:lpstr>PowerPoint 演示文稿</vt:lpstr>
    </vt:vector>
  </TitlesOfParts>
  <Company>Tel : 0984.383.968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12 th¸ng 3 n¨m 2010 Tù nhiªn vµ x· héi</dc:title>
  <dc:creator>IT DAK LAK</dc:creator>
  <cp:lastModifiedBy>TGDD</cp:lastModifiedBy>
  <cp:revision>99</cp:revision>
  <dcterms:created xsi:type="dcterms:W3CDTF">2010-03-09T16:04:00Z</dcterms:created>
  <dcterms:modified xsi:type="dcterms:W3CDTF">2021-02-28T13:27:36Z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